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9" r:id="rId2"/>
    <p:sldId id="277" r:id="rId3"/>
    <p:sldId id="260" r:id="rId4"/>
    <p:sldId id="315" r:id="rId5"/>
    <p:sldId id="298" r:id="rId6"/>
    <p:sldId id="310" r:id="rId7"/>
    <p:sldId id="316" r:id="rId8"/>
    <p:sldId id="317" r:id="rId9"/>
    <p:sldId id="319" r:id="rId10"/>
    <p:sldId id="318" r:id="rId11"/>
    <p:sldId id="320" r:id="rId12"/>
    <p:sldId id="321" r:id="rId13"/>
    <p:sldId id="322" r:id="rId14"/>
    <p:sldId id="323" r:id="rId15"/>
    <p:sldId id="324" r:id="rId16"/>
    <p:sldId id="325" r:id="rId17"/>
    <p:sldId id="326" r:id="rId18"/>
    <p:sldId id="327" r:id="rId19"/>
    <p:sldId id="328" r:id="rId20"/>
    <p:sldId id="300" r:id="rId21"/>
    <p:sldId id="331" r:id="rId22"/>
    <p:sldId id="330" r:id="rId23"/>
    <p:sldId id="313"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458"/>
    <a:srgbClr val="68A89F"/>
    <a:srgbClr val="BFBFBF"/>
    <a:srgbClr val="56948B"/>
    <a:srgbClr val="0E6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7" d="100"/>
          <a:sy n="77" d="100"/>
        </p:scale>
        <p:origin x="4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A90DF-F8CF-4EDB-B22F-D64F333C51AC}" type="datetimeFigureOut">
              <a:rPr lang="zh-CN" altLang="en-US" smtClean="0"/>
              <a:t>2020/5/27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38669-C8D0-47F5-83C4-67FCC6A18DA0}" type="slidenum">
              <a:rPr lang="zh-CN" altLang="en-US" smtClean="0"/>
              <a:t>‹#›</a:t>
            </a:fld>
            <a:endParaRPr lang="zh-CN" altLang="en-US"/>
          </a:p>
        </p:txBody>
      </p:sp>
    </p:spTree>
    <p:extLst>
      <p:ext uri="{BB962C8B-B14F-4D97-AF65-F5344CB8AC3E}">
        <p14:creationId xmlns:p14="http://schemas.microsoft.com/office/powerpoint/2010/main" val="7429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92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39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85936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42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231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499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8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6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42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7131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820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782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4520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23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0DB654-4362-48BC-B638-435D685DE50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11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76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91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64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64499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2020/5/27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360287318"/>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721161"/>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www.redmine.org.cn/" TargetMode="Externa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3684B486-676D-4502-AB14-FCC7D396EA18}"/>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7EB6947-D919-4106-888E-5BAD1A820353}"/>
              </a:ext>
            </a:extLst>
          </p:cNvPr>
          <p:cNvSpPr/>
          <p:nvPr/>
        </p:nvSpPr>
        <p:spPr>
          <a:xfrm>
            <a:off x="5967413" y="5605462"/>
            <a:ext cx="257175" cy="257175"/>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D90B595-3865-49D1-B141-AACF864DAE5E}"/>
              </a:ext>
            </a:extLst>
          </p:cNvPr>
          <p:cNvSpPr/>
          <p:nvPr/>
        </p:nvSpPr>
        <p:spPr>
          <a:xfrm>
            <a:off x="6029371" y="6043704"/>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74ADF12-92B4-4E06-B801-EFE3B7DE976E}"/>
              </a:ext>
            </a:extLst>
          </p:cNvPr>
          <p:cNvSpPr/>
          <p:nvPr/>
        </p:nvSpPr>
        <p:spPr>
          <a:xfrm>
            <a:off x="6029371" y="6300879"/>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DC35C8E-2F22-4347-BFFB-EDDACC995F69}"/>
              </a:ext>
            </a:extLst>
          </p:cNvPr>
          <p:cNvSpPr/>
          <p:nvPr/>
        </p:nvSpPr>
        <p:spPr>
          <a:xfrm>
            <a:off x="6029371" y="6558054"/>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5BB4C36-1E64-462B-8BA3-C9BD6DFBC87E}"/>
              </a:ext>
            </a:extLst>
          </p:cNvPr>
          <p:cNvSpPr/>
          <p:nvPr/>
        </p:nvSpPr>
        <p:spPr>
          <a:xfrm>
            <a:off x="4243387" y="1033417"/>
            <a:ext cx="3705225" cy="3705225"/>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D29B302-899F-4713-B081-41DB8AD96857}"/>
              </a:ext>
            </a:extLst>
          </p:cNvPr>
          <p:cNvSpPr txBox="1"/>
          <p:nvPr/>
        </p:nvSpPr>
        <p:spPr>
          <a:xfrm>
            <a:off x="1965721" y="2112831"/>
            <a:ext cx="8260556" cy="1862048"/>
          </a:xfrm>
          <a:prstGeom prst="rect">
            <a:avLst/>
          </a:prstGeom>
          <a:noFill/>
        </p:spPr>
        <p:txBody>
          <a:bodyPr wrap="square" rtlCol="0">
            <a:spAutoFit/>
          </a:bodyPr>
          <a:lstStyle/>
          <a:p>
            <a:pPr algn="dist"/>
            <a:r>
              <a:rPr lang="en-US" altLang="zh-CN" sz="11500" dirty="0">
                <a:solidFill>
                  <a:schemeClr val="bg1"/>
                </a:solidFill>
                <a:latin typeface="Bodoni MT Black" panose="02070A03080606020203" pitchFamily="18" charset="0"/>
              </a:rPr>
              <a:t>BUSINESS </a:t>
            </a:r>
            <a:endParaRPr lang="zh-CN" altLang="en-US" sz="11500" dirty="0">
              <a:solidFill>
                <a:schemeClr val="bg1"/>
              </a:solidFill>
              <a:latin typeface="Bodoni MT Black" panose="02070A03080606020203" pitchFamily="18" charset="0"/>
            </a:endParaRPr>
          </a:p>
        </p:txBody>
      </p:sp>
      <p:sp>
        <p:nvSpPr>
          <p:cNvPr id="27" name="矩形 26">
            <a:extLst>
              <a:ext uri="{FF2B5EF4-FFF2-40B4-BE49-F238E27FC236}">
                <a16:creationId xmlns:a16="http://schemas.microsoft.com/office/drawing/2014/main" id="{B9A20D3B-988C-49B0-8FC7-EC90BABD01EF}"/>
              </a:ext>
            </a:extLst>
          </p:cNvPr>
          <p:cNvSpPr/>
          <p:nvPr/>
        </p:nvSpPr>
        <p:spPr>
          <a:xfrm>
            <a:off x="0" y="2033588"/>
            <a:ext cx="257175"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B2F4850-DA2B-4EE0-8C03-C1008EAA9628}"/>
              </a:ext>
            </a:extLst>
          </p:cNvPr>
          <p:cNvSpPr/>
          <p:nvPr/>
        </p:nvSpPr>
        <p:spPr>
          <a:xfrm>
            <a:off x="11934825" y="2185988"/>
            <a:ext cx="257175"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7">
            <a:extLst>
              <a:ext uri="{FF2B5EF4-FFF2-40B4-BE49-F238E27FC236}">
                <a16:creationId xmlns:a16="http://schemas.microsoft.com/office/drawing/2014/main" id="{4FED4BB3-98B9-4C54-969E-463542F300B4}"/>
              </a:ext>
            </a:extLst>
          </p:cNvPr>
          <p:cNvSpPr txBox="1"/>
          <p:nvPr/>
        </p:nvSpPr>
        <p:spPr>
          <a:xfrm>
            <a:off x="2405623" y="3814145"/>
            <a:ext cx="7380755" cy="610873"/>
          </a:xfrm>
          <a:prstGeom prst="rect">
            <a:avLst/>
          </a:prstGeom>
          <a:noFill/>
        </p:spPr>
        <p:txBody>
          <a:bodyPr wrap="square" rtlCol="0">
            <a:spAutoFit/>
          </a:bodyPr>
          <a:lstStyle/>
          <a:p>
            <a:pPr algn="ctr">
              <a:lnSpc>
                <a:spcPct val="200000"/>
              </a:lnSpc>
            </a:pPr>
            <a:r>
              <a:rPr lang="en-US" altLang="zh-CN" sz="2000" dirty="0">
                <a:solidFill>
                  <a:schemeClr val="bg1"/>
                </a:solidFill>
                <a:latin typeface="Century Gothic" panose="020B0502020202020204" pitchFamily="34" charset="0"/>
                <a:ea typeface="Lato Light" charset="0"/>
                <a:cs typeface="Lato Light" charset="0"/>
              </a:rPr>
              <a:t>Business case of PM software online</a:t>
            </a:r>
            <a:endParaRPr lang="en-US" sz="2000" dirty="0">
              <a:solidFill>
                <a:schemeClr val="bg1"/>
              </a:solidFill>
              <a:latin typeface="Century Gothic" panose="020B0502020202020204" pitchFamily="34" charset="0"/>
              <a:ea typeface="Lato Light" charset="0"/>
              <a:cs typeface="Lato Light" charset="0"/>
            </a:endParaRPr>
          </a:p>
        </p:txBody>
      </p:sp>
      <p:sp>
        <p:nvSpPr>
          <p:cNvPr id="30" name="矩形: 圆角 29">
            <a:extLst>
              <a:ext uri="{FF2B5EF4-FFF2-40B4-BE49-F238E27FC236}">
                <a16:creationId xmlns:a16="http://schemas.microsoft.com/office/drawing/2014/main" id="{9F581848-FB84-4ADE-AB31-ADCBC5883188}"/>
              </a:ext>
            </a:extLst>
          </p:cNvPr>
          <p:cNvSpPr/>
          <p:nvPr/>
        </p:nvSpPr>
        <p:spPr>
          <a:xfrm>
            <a:off x="5400362" y="5000649"/>
            <a:ext cx="1391277" cy="423746"/>
          </a:xfrm>
          <a:prstGeom prst="roundRect">
            <a:avLst>
              <a:gd name="adj" fmla="val 4032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CD668B6-F7D3-4F66-82D2-9A6B3DDE3C50}"/>
              </a:ext>
            </a:extLst>
          </p:cNvPr>
          <p:cNvSpPr txBox="1"/>
          <p:nvPr/>
        </p:nvSpPr>
        <p:spPr>
          <a:xfrm>
            <a:off x="5249040" y="5025975"/>
            <a:ext cx="1693917" cy="338554"/>
          </a:xfrm>
          <a:prstGeom prst="rect">
            <a:avLst/>
          </a:prstGeom>
          <a:noFill/>
        </p:spPr>
        <p:txBody>
          <a:bodyPr wrap="square" rtlCol="0">
            <a:spAutoFit/>
          </a:bodyPr>
          <a:lstStyle/>
          <a:p>
            <a:pPr algn="ctr"/>
            <a:r>
              <a:rPr lang="zh-CN" altLang="en-US" sz="1600" dirty="0">
                <a:solidFill>
                  <a:schemeClr val="bg1"/>
                </a:solidFill>
                <a:latin typeface="Century Gothic" panose="020B0502020202020204" pitchFamily="34" charset="0"/>
              </a:rPr>
              <a:t>并夕夕互助队</a:t>
            </a: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E30533FC-47CC-499B-8569-CE2DD2FD0349}"/>
              </a:ext>
            </a:extLst>
          </p:cNvPr>
          <p:cNvSpPr/>
          <p:nvPr/>
        </p:nvSpPr>
        <p:spPr>
          <a:xfrm>
            <a:off x="292950"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5" name="矩形 4">
            <a:extLst>
              <a:ext uri="{FF2B5EF4-FFF2-40B4-BE49-F238E27FC236}">
                <a16:creationId xmlns:a16="http://schemas.microsoft.com/office/drawing/2014/main" id="{ED4D435E-B0FF-42DC-9F22-7B13C4F4C8B9}"/>
              </a:ext>
            </a:extLst>
          </p:cNvPr>
          <p:cNvSpPr/>
          <p:nvPr/>
        </p:nvSpPr>
        <p:spPr>
          <a:xfrm>
            <a:off x="1965043" y="1613527"/>
            <a:ext cx="3140357" cy="3742982"/>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8960A4B-B5DA-4D36-B906-AA952ABAC391}"/>
              </a:ext>
            </a:extLst>
          </p:cNvPr>
          <p:cNvSpPr/>
          <p:nvPr/>
        </p:nvSpPr>
        <p:spPr>
          <a:xfrm>
            <a:off x="1638300" y="1915251"/>
            <a:ext cx="3140357" cy="397669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1B8E1EE7-00C1-4128-8109-61C8771D44B0}"/>
              </a:ext>
            </a:extLst>
          </p:cNvPr>
          <p:cNvSpPr txBox="1"/>
          <p:nvPr/>
        </p:nvSpPr>
        <p:spPr>
          <a:xfrm>
            <a:off x="5542550" y="2106290"/>
            <a:ext cx="5217308" cy="2031325"/>
          </a:xfrm>
          <a:prstGeom prst="rect">
            <a:avLst/>
          </a:prstGeom>
          <a:noFill/>
        </p:spPr>
        <p:txBody>
          <a:bodyPr wrap="square" rtlCol="0">
            <a:spAutoFit/>
          </a:bodyPr>
          <a:lstStyle/>
          <a:p>
            <a:pPr lvl="0"/>
            <a:r>
              <a:rPr lang="zh-CN" altLang="zh-CN" dirty="0"/>
              <a:t>禅道是国内一家在项目管理软件的市场中占有率很高（应该是第一）的公司，云禅道是其提供云端服务，功能完备，且与本地禅道（软件）有良好的兼容性。云禅道提供了五种购买套餐：</a:t>
            </a:r>
            <a:r>
              <a:rPr lang="en-US" altLang="zh-CN" dirty="0"/>
              <a:t>Mini</a:t>
            </a:r>
            <a:r>
              <a:rPr lang="zh-CN" altLang="zh-CN" dirty="0"/>
              <a:t>版、基本版、标准版、高级版、旗舰版，分别对应不同的需求。但其缺点是功能偏向于传统项目管理，而且由于功能完备所带来的“慢”。</a:t>
            </a:r>
          </a:p>
        </p:txBody>
      </p:sp>
      <p:sp>
        <p:nvSpPr>
          <p:cNvPr id="6" name="AutoShape 4">
            <a:extLst>
              <a:ext uri="{FF2B5EF4-FFF2-40B4-BE49-F238E27FC236}">
                <a16:creationId xmlns:a16="http://schemas.microsoft.com/office/drawing/2014/main" id="{CC6C603B-640D-46AD-8D8E-60F65DB9E8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81E55C6-23CF-4E46-9773-F7944297ECFE}"/>
              </a:ext>
            </a:extLst>
          </p:cNvPr>
          <p:cNvPicPr>
            <a:picLocks noChangeAspect="1"/>
          </p:cNvPicPr>
          <p:nvPr/>
        </p:nvPicPr>
        <p:blipFill>
          <a:blip r:embed="rId5"/>
          <a:stretch>
            <a:fillRect/>
          </a:stretch>
        </p:blipFill>
        <p:spPr>
          <a:xfrm>
            <a:off x="4919498" y="635268"/>
            <a:ext cx="2353003" cy="666843"/>
          </a:xfrm>
          <a:prstGeom prst="rect">
            <a:avLst/>
          </a:prstGeom>
        </p:spPr>
      </p:pic>
    </p:spTree>
    <p:extLst>
      <p:ext uri="{BB962C8B-B14F-4D97-AF65-F5344CB8AC3E}">
        <p14:creationId xmlns:p14="http://schemas.microsoft.com/office/powerpoint/2010/main" val="2941308092"/>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3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E30533FC-47CC-499B-8569-CE2DD2FD0349}"/>
              </a:ext>
            </a:extLst>
          </p:cNvPr>
          <p:cNvSpPr/>
          <p:nvPr/>
        </p:nvSpPr>
        <p:spPr>
          <a:xfrm>
            <a:off x="292950"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5" name="矩形 4">
            <a:extLst>
              <a:ext uri="{FF2B5EF4-FFF2-40B4-BE49-F238E27FC236}">
                <a16:creationId xmlns:a16="http://schemas.microsoft.com/office/drawing/2014/main" id="{ED4D435E-B0FF-42DC-9F22-7B13C4F4C8B9}"/>
              </a:ext>
            </a:extLst>
          </p:cNvPr>
          <p:cNvSpPr/>
          <p:nvPr/>
        </p:nvSpPr>
        <p:spPr>
          <a:xfrm>
            <a:off x="1965043" y="1613527"/>
            <a:ext cx="3140357" cy="3742982"/>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8960A4B-B5DA-4D36-B906-AA952ABAC391}"/>
              </a:ext>
            </a:extLst>
          </p:cNvPr>
          <p:cNvSpPr/>
          <p:nvPr/>
        </p:nvSpPr>
        <p:spPr>
          <a:xfrm>
            <a:off x="1638300" y="1915251"/>
            <a:ext cx="3140357" cy="397669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4">
            <a:extLst>
              <a:ext uri="{FF2B5EF4-FFF2-40B4-BE49-F238E27FC236}">
                <a16:creationId xmlns:a16="http://schemas.microsoft.com/office/drawing/2014/main" id="{CC6C603B-640D-46AD-8D8E-60F65DB9E8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 name="表格 1">
            <a:extLst>
              <a:ext uri="{FF2B5EF4-FFF2-40B4-BE49-F238E27FC236}">
                <a16:creationId xmlns:a16="http://schemas.microsoft.com/office/drawing/2014/main" id="{54F7D0FD-02B6-4752-B71B-7FE3591F2EA1}"/>
              </a:ext>
            </a:extLst>
          </p:cNvPr>
          <p:cNvGraphicFramePr>
            <a:graphicFrameLocks noGrp="1"/>
          </p:cNvGraphicFramePr>
          <p:nvPr>
            <p:extLst>
              <p:ext uri="{D42A27DB-BD31-4B8C-83A1-F6EECF244321}">
                <p14:modId xmlns:p14="http://schemas.microsoft.com/office/powerpoint/2010/main" val="1553881332"/>
              </p:ext>
            </p:extLst>
          </p:nvPr>
        </p:nvGraphicFramePr>
        <p:xfrm>
          <a:off x="5943600" y="497934"/>
          <a:ext cx="4102276" cy="5990541"/>
        </p:xfrm>
        <a:graphic>
          <a:graphicData uri="http://schemas.openxmlformats.org/drawingml/2006/table">
            <a:tbl>
              <a:tblPr firstRow="1" firstCol="1" bandRow="1">
                <a:tableStyleId>{5C22544A-7EE6-4342-B048-85BDC9FD1C3A}</a:tableStyleId>
              </a:tblPr>
              <a:tblGrid>
                <a:gridCol w="1025569">
                  <a:extLst>
                    <a:ext uri="{9D8B030D-6E8A-4147-A177-3AD203B41FA5}">
                      <a16:colId xmlns:a16="http://schemas.microsoft.com/office/drawing/2014/main" val="3704943547"/>
                    </a:ext>
                  </a:extLst>
                </a:gridCol>
                <a:gridCol w="1025569">
                  <a:extLst>
                    <a:ext uri="{9D8B030D-6E8A-4147-A177-3AD203B41FA5}">
                      <a16:colId xmlns:a16="http://schemas.microsoft.com/office/drawing/2014/main" val="3516116189"/>
                    </a:ext>
                  </a:extLst>
                </a:gridCol>
                <a:gridCol w="1025569">
                  <a:extLst>
                    <a:ext uri="{9D8B030D-6E8A-4147-A177-3AD203B41FA5}">
                      <a16:colId xmlns:a16="http://schemas.microsoft.com/office/drawing/2014/main" val="2252809818"/>
                    </a:ext>
                  </a:extLst>
                </a:gridCol>
                <a:gridCol w="1025569">
                  <a:extLst>
                    <a:ext uri="{9D8B030D-6E8A-4147-A177-3AD203B41FA5}">
                      <a16:colId xmlns:a16="http://schemas.microsoft.com/office/drawing/2014/main" val="635285916"/>
                    </a:ext>
                  </a:extLst>
                </a:gridCol>
              </a:tblGrid>
              <a:tr h="246828">
                <a:tc>
                  <a:txBody>
                    <a:bodyPr/>
                    <a:lstStyle/>
                    <a:p>
                      <a:pPr algn="ctr">
                        <a:lnSpc>
                          <a:spcPct val="150000"/>
                        </a:lnSpc>
                        <a:spcAft>
                          <a:spcPts val="0"/>
                        </a:spcAft>
                      </a:pPr>
                      <a:r>
                        <a:rPr lang="zh-CN" sz="900" kern="100" baseline="-25000">
                          <a:effectLst/>
                        </a:rPr>
                        <a:t>功能</a:t>
                      </a:r>
                      <a:r>
                        <a:rPr lang="zh-CN" sz="800" kern="100" baseline="-25000">
                          <a:effectLst/>
                        </a:rPr>
                        <a:t> </a:t>
                      </a:r>
                      <a:r>
                        <a:rPr lang="en-US" sz="800" kern="100" baseline="-25000">
                          <a:effectLst/>
                        </a:rPr>
                        <a:t>    </a:t>
                      </a:r>
                      <a:r>
                        <a:rPr lang="zh-CN" sz="900" kern="100" baseline="30000">
                          <a:effectLst/>
                        </a:rPr>
                        <a:t>软件</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en-US" sz="700" kern="100">
                          <a:effectLst/>
                        </a:rPr>
                        <a:t>Tower</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en-US" sz="700" kern="100">
                          <a:effectLst/>
                        </a:rPr>
                        <a:t>Redmine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云禅道</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844850155"/>
                  </a:ext>
                </a:extLst>
              </a:tr>
              <a:tr h="191016">
                <a:tc>
                  <a:txBody>
                    <a:bodyPr/>
                    <a:lstStyle/>
                    <a:p>
                      <a:pPr algn="ctr">
                        <a:lnSpc>
                          <a:spcPct val="150000"/>
                        </a:lnSpc>
                        <a:spcAft>
                          <a:spcPts val="0"/>
                        </a:spcAft>
                      </a:pPr>
                      <a:r>
                        <a:rPr lang="en-US" sz="700" kern="100">
                          <a:effectLst/>
                        </a:rPr>
                        <a:t>SCRUM</a:t>
                      </a:r>
                      <a:r>
                        <a:rPr lang="zh-CN" sz="700" kern="100">
                          <a:effectLst/>
                        </a:rPr>
                        <a:t>流程</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589213672"/>
                  </a:ext>
                </a:extLst>
              </a:tr>
              <a:tr h="191016">
                <a:tc>
                  <a:txBody>
                    <a:bodyPr/>
                    <a:lstStyle/>
                    <a:p>
                      <a:pPr algn="ctr">
                        <a:lnSpc>
                          <a:spcPct val="150000"/>
                        </a:lnSpc>
                        <a:spcAft>
                          <a:spcPts val="0"/>
                        </a:spcAft>
                      </a:pPr>
                      <a:r>
                        <a:rPr lang="zh-CN" sz="700" kern="100">
                          <a:effectLst/>
                        </a:rPr>
                        <a:t>燃尽图</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720561553"/>
                  </a:ext>
                </a:extLst>
              </a:tr>
              <a:tr h="189659">
                <a:tc>
                  <a:txBody>
                    <a:bodyPr/>
                    <a:lstStyle/>
                    <a:p>
                      <a:pPr algn="ctr">
                        <a:lnSpc>
                          <a:spcPct val="150000"/>
                        </a:lnSpc>
                        <a:spcAft>
                          <a:spcPts val="0"/>
                        </a:spcAft>
                      </a:pPr>
                      <a:r>
                        <a:rPr lang="zh-CN" sz="700" kern="100">
                          <a:effectLst/>
                        </a:rPr>
                        <a:t>技术支持</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线上</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无</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线上</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926242853"/>
                  </a:ext>
                </a:extLst>
              </a:tr>
              <a:tr h="191016">
                <a:tc>
                  <a:txBody>
                    <a:bodyPr/>
                    <a:lstStyle/>
                    <a:p>
                      <a:pPr algn="ctr">
                        <a:lnSpc>
                          <a:spcPct val="150000"/>
                        </a:lnSpc>
                        <a:spcAft>
                          <a:spcPts val="0"/>
                        </a:spcAft>
                      </a:pPr>
                      <a:r>
                        <a:rPr lang="zh-CN" sz="700" kern="100">
                          <a:effectLst/>
                        </a:rPr>
                        <a:t>是否免安装</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622329056"/>
                  </a:ext>
                </a:extLst>
              </a:tr>
              <a:tr h="189659">
                <a:tc>
                  <a:txBody>
                    <a:bodyPr/>
                    <a:lstStyle/>
                    <a:p>
                      <a:pPr algn="ctr">
                        <a:lnSpc>
                          <a:spcPct val="150000"/>
                        </a:lnSpc>
                        <a:spcAft>
                          <a:spcPts val="0"/>
                        </a:spcAft>
                      </a:pPr>
                      <a:r>
                        <a:rPr lang="zh-CN" sz="700" kern="100">
                          <a:effectLst/>
                        </a:rPr>
                        <a:t>是否免费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基础版</a:t>
                      </a:r>
                      <a:r>
                        <a:rPr lang="en-US" sz="700" kern="100">
                          <a:effectLst/>
                        </a:rPr>
                        <a:t>(&lt;10</a:t>
                      </a:r>
                      <a:r>
                        <a:rPr lang="zh-CN" sz="700" kern="100">
                          <a:effectLst/>
                        </a:rPr>
                        <a:t>人</a:t>
                      </a:r>
                      <a:r>
                        <a:rPr lang="en-US" sz="700" kern="100">
                          <a:effectLst/>
                        </a:rPr>
                        <a:t>)</a:t>
                      </a:r>
                      <a:r>
                        <a:rPr lang="zh-CN" sz="700" kern="100">
                          <a:effectLst/>
                        </a:rPr>
                        <a:t>免费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开源（汉化收费）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免费体验</a:t>
                      </a:r>
                      <a:r>
                        <a:rPr lang="en-US" sz="700" kern="100">
                          <a:effectLst/>
                        </a:rPr>
                        <a:t>31</a:t>
                      </a:r>
                      <a:r>
                        <a:rPr lang="zh-CN" sz="700" kern="100">
                          <a:effectLst/>
                        </a:rPr>
                        <a:t>天</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619514982"/>
                  </a:ext>
                </a:extLst>
              </a:tr>
              <a:tr h="191016">
                <a:tc>
                  <a:txBody>
                    <a:bodyPr/>
                    <a:lstStyle/>
                    <a:p>
                      <a:pPr algn="ctr">
                        <a:lnSpc>
                          <a:spcPct val="150000"/>
                        </a:lnSpc>
                        <a:spcAft>
                          <a:spcPts val="0"/>
                        </a:spcAft>
                      </a:pPr>
                      <a:r>
                        <a:rPr lang="zh-CN" sz="700" kern="100">
                          <a:effectLst/>
                        </a:rPr>
                        <a:t>项目、迭代管理</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557971266"/>
                  </a:ext>
                </a:extLst>
              </a:tr>
              <a:tr h="403407">
                <a:tc>
                  <a:txBody>
                    <a:bodyPr/>
                    <a:lstStyle/>
                    <a:p>
                      <a:pPr algn="ctr">
                        <a:lnSpc>
                          <a:spcPct val="150000"/>
                        </a:lnSpc>
                        <a:spcAft>
                          <a:spcPts val="0"/>
                        </a:spcAft>
                      </a:pPr>
                      <a:r>
                        <a:rPr lang="zh-CN" sz="700" kern="100">
                          <a:effectLst/>
                        </a:rPr>
                        <a:t>需求、任务、</a:t>
                      </a:r>
                      <a:r>
                        <a:rPr lang="en-US" sz="700" kern="100">
                          <a:effectLst/>
                        </a:rPr>
                        <a:t>bug</a:t>
                      </a:r>
                      <a:r>
                        <a:rPr lang="zh-CN" sz="700" kern="100">
                          <a:effectLst/>
                        </a:rPr>
                        <a:t>管理</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988367141"/>
                  </a:ext>
                </a:extLst>
              </a:tr>
              <a:tr h="191016">
                <a:tc>
                  <a:txBody>
                    <a:bodyPr/>
                    <a:lstStyle/>
                    <a:p>
                      <a:pPr algn="ctr">
                        <a:lnSpc>
                          <a:spcPct val="150000"/>
                        </a:lnSpc>
                        <a:spcAft>
                          <a:spcPts val="0"/>
                        </a:spcAft>
                      </a:pPr>
                      <a:r>
                        <a:rPr lang="zh-CN" sz="700" kern="100">
                          <a:effectLst/>
                        </a:rPr>
                        <a:t>邮件提醒</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167686691"/>
                  </a:ext>
                </a:extLst>
              </a:tr>
              <a:tr h="191016">
                <a:tc>
                  <a:txBody>
                    <a:bodyPr/>
                    <a:lstStyle/>
                    <a:p>
                      <a:pPr algn="ctr">
                        <a:lnSpc>
                          <a:spcPct val="150000"/>
                        </a:lnSpc>
                        <a:spcAft>
                          <a:spcPts val="0"/>
                        </a:spcAft>
                      </a:pPr>
                      <a:r>
                        <a:rPr lang="zh-CN" sz="700" kern="100">
                          <a:effectLst/>
                        </a:rPr>
                        <a:t>进度可视化</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3828121854"/>
                  </a:ext>
                </a:extLst>
              </a:tr>
              <a:tr h="191016">
                <a:tc>
                  <a:txBody>
                    <a:bodyPr/>
                    <a:lstStyle/>
                    <a:p>
                      <a:pPr algn="ctr">
                        <a:lnSpc>
                          <a:spcPct val="150000"/>
                        </a:lnSpc>
                        <a:spcAft>
                          <a:spcPts val="0"/>
                        </a:spcAft>
                      </a:pPr>
                      <a:r>
                        <a:rPr lang="zh-CN" sz="700" kern="100">
                          <a:effectLst/>
                        </a:rPr>
                        <a:t>图表</a:t>
                      </a:r>
                      <a:r>
                        <a:rPr lang="en-US" sz="700" kern="100">
                          <a:effectLst/>
                        </a:rPr>
                        <a:t>/</a:t>
                      </a:r>
                      <a:r>
                        <a:rPr lang="zh-CN" sz="700" kern="100">
                          <a:effectLst/>
                        </a:rPr>
                        <a:t>报表</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803424923"/>
                  </a:ext>
                </a:extLst>
              </a:tr>
              <a:tr h="191016">
                <a:tc>
                  <a:txBody>
                    <a:bodyPr/>
                    <a:lstStyle/>
                    <a:p>
                      <a:pPr algn="ctr">
                        <a:lnSpc>
                          <a:spcPct val="150000"/>
                        </a:lnSpc>
                        <a:spcAft>
                          <a:spcPts val="0"/>
                        </a:spcAft>
                      </a:pPr>
                      <a:r>
                        <a:rPr lang="zh-CN" sz="700" kern="100">
                          <a:effectLst/>
                        </a:rPr>
                        <a:t>模块自定义</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4000529860"/>
                  </a:ext>
                </a:extLst>
              </a:tr>
              <a:tr h="189659">
                <a:tc>
                  <a:txBody>
                    <a:bodyPr/>
                    <a:lstStyle/>
                    <a:p>
                      <a:pPr algn="ctr">
                        <a:lnSpc>
                          <a:spcPct val="150000"/>
                        </a:lnSpc>
                        <a:spcAft>
                          <a:spcPts val="0"/>
                        </a:spcAft>
                      </a:pPr>
                      <a:r>
                        <a:rPr lang="en-US" sz="700" kern="100">
                          <a:effectLst/>
                        </a:rPr>
                        <a:t>IP</a:t>
                      </a:r>
                      <a:r>
                        <a:rPr lang="zh-CN" sz="700" kern="100">
                          <a:effectLst/>
                        </a:rPr>
                        <a:t>白名单</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990461050"/>
                  </a:ext>
                </a:extLst>
              </a:tr>
              <a:tr h="191016">
                <a:tc>
                  <a:txBody>
                    <a:bodyPr/>
                    <a:lstStyle/>
                    <a:p>
                      <a:pPr algn="ctr">
                        <a:lnSpc>
                          <a:spcPct val="150000"/>
                        </a:lnSpc>
                        <a:spcAft>
                          <a:spcPts val="0"/>
                        </a:spcAft>
                      </a:pPr>
                      <a:r>
                        <a:rPr lang="zh-CN" sz="700" kern="100">
                          <a:effectLst/>
                        </a:rPr>
                        <a:t>权限控制</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94834073"/>
                  </a:ext>
                </a:extLst>
              </a:tr>
              <a:tr h="191016">
                <a:tc>
                  <a:txBody>
                    <a:bodyPr/>
                    <a:lstStyle/>
                    <a:p>
                      <a:pPr algn="ctr">
                        <a:lnSpc>
                          <a:spcPct val="150000"/>
                        </a:lnSpc>
                        <a:spcAft>
                          <a:spcPts val="0"/>
                        </a:spcAft>
                      </a:pPr>
                      <a:r>
                        <a:rPr lang="zh-CN" sz="700" kern="100">
                          <a:effectLst/>
                        </a:rPr>
                        <a:t>文档管理</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3675098252"/>
                  </a:ext>
                </a:extLst>
              </a:tr>
              <a:tr h="191016">
                <a:tc>
                  <a:txBody>
                    <a:bodyPr/>
                    <a:lstStyle/>
                    <a:p>
                      <a:pPr algn="ctr">
                        <a:lnSpc>
                          <a:spcPct val="150000"/>
                        </a:lnSpc>
                        <a:spcAft>
                          <a:spcPts val="0"/>
                        </a:spcAft>
                      </a:pPr>
                      <a:r>
                        <a:rPr lang="en-US" sz="700" kern="100">
                          <a:effectLst/>
                        </a:rPr>
                        <a:t>Wiki</a:t>
                      </a:r>
                      <a:r>
                        <a:rPr lang="zh-CN" sz="700" kern="100">
                          <a:effectLst/>
                        </a:rPr>
                        <a:t>词条</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150067082"/>
                  </a:ext>
                </a:extLst>
              </a:tr>
              <a:tr h="189659">
                <a:tc>
                  <a:txBody>
                    <a:bodyPr/>
                    <a:lstStyle/>
                    <a:p>
                      <a:pPr algn="ctr">
                        <a:lnSpc>
                          <a:spcPct val="150000"/>
                        </a:lnSpc>
                        <a:spcAft>
                          <a:spcPts val="0"/>
                        </a:spcAft>
                      </a:pPr>
                      <a:r>
                        <a:rPr lang="zh-CN" sz="700" kern="100">
                          <a:effectLst/>
                        </a:rPr>
                        <a:t>自定义需求模板</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82266446"/>
                  </a:ext>
                </a:extLst>
              </a:tr>
              <a:tr h="191016">
                <a:tc>
                  <a:txBody>
                    <a:bodyPr/>
                    <a:lstStyle/>
                    <a:p>
                      <a:pPr algn="ctr">
                        <a:lnSpc>
                          <a:spcPct val="150000"/>
                        </a:lnSpc>
                        <a:spcAft>
                          <a:spcPts val="0"/>
                        </a:spcAft>
                      </a:pPr>
                      <a:r>
                        <a:rPr lang="zh-CN" sz="700" kern="100">
                          <a:effectLst/>
                        </a:rPr>
                        <a:t>讨论区</a:t>
                      </a:r>
                      <a:r>
                        <a:rPr lang="en-US" sz="700" kern="100">
                          <a:effectLst/>
                        </a:rPr>
                        <a:t>/</a:t>
                      </a:r>
                      <a:r>
                        <a:rPr lang="zh-CN" sz="700" kern="100">
                          <a:effectLst/>
                        </a:rPr>
                        <a:t>备注</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3153636094"/>
                  </a:ext>
                </a:extLst>
              </a:tr>
              <a:tr h="189659">
                <a:tc>
                  <a:txBody>
                    <a:bodyPr/>
                    <a:lstStyle/>
                    <a:p>
                      <a:pPr algn="ctr">
                        <a:lnSpc>
                          <a:spcPct val="150000"/>
                        </a:lnSpc>
                        <a:spcAft>
                          <a:spcPts val="0"/>
                        </a:spcAft>
                      </a:pPr>
                      <a:r>
                        <a:rPr lang="zh-CN" sz="700" kern="100">
                          <a:effectLst/>
                        </a:rPr>
                        <a:t>关联代码提交</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42016826"/>
                  </a:ext>
                </a:extLst>
              </a:tr>
              <a:tr h="191016">
                <a:tc>
                  <a:txBody>
                    <a:bodyPr/>
                    <a:lstStyle/>
                    <a:p>
                      <a:pPr algn="ctr">
                        <a:lnSpc>
                          <a:spcPct val="150000"/>
                        </a:lnSpc>
                        <a:spcAft>
                          <a:spcPts val="0"/>
                        </a:spcAft>
                      </a:pPr>
                      <a:r>
                        <a:rPr lang="zh-CN" sz="700" kern="100">
                          <a:effectLst/>
                        </a:rPr>
                        <a:t>批量导入</a:t>
                      </a:r>
                      <a:r>
                        <a:rPr lang="en-US" sz="700" kern="100">
                          <a:effectLst/>
                        </a:rPr>
                        <a:t>/</a:t>
                      </a:r>
                      <a:r>
                        <a:rPr lang="zh-CN" sz="700" kern="100">
                          <a:effectLst/>
                        </a:rPr>
                        <a:t>导出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3284051106"/>
                  </a:ext>
                </a:extLst>
              </a:tr>
              <a:tr h="191016">
                <a:tc>
                  <a:txBody>
                    <a:bodyPr/>
                    <a:lstStyle/>
                    <a:p>
                      <a:pPr algn="ctr">
                        <a:lnSpc>
                          <a:spcPct val="150000"/>
                        </a:lnSpc>
                        <a:spcAft>
                          <a:spcPts val="0"/>
                        </a:spcAft>
                      </a:pPr>
                      <a:r>
                        <a:rPr lang="zh-CN" sz="700" kern="100">
                          <a:effectLst/>
                        </a:rPr>
                        <a:t>支持看板拖拽</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471252063"/>
                  </a:ext>
                </a:extLst>
              </a:tr>
              <a:tr h="191016">
                <a:tc>
                  <a:txBody>
                    <a:bodyPr/>
                    <a:lstStyle/>
                    <a:p>
                      <a:pPr algn="ctr">
                        <a:lnSpc>
                          <a:spcPct val="150000"/>
                        </a:lnSpc>
                        <a:spcAft>
                          <a:spcPts val="0"/>
                        </a:spcAft>
                      </a:pPr>
                      <a:r>
                        <a:rPr lang="zh-CN" sz="700" kern="100">
                          <a:effectLst/>
                        </a:rPr>
                        <a:t>工时统计</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57499183"/>
                  </a:ext>
                </a:extLst>
              </a:tr>
              <a:tr h="191016">
                <a:tc>
                  <a:txBody>
                    <a:bodyPr/>
                    <a:lstStyle/>
                    <a:p>
                      <a:pPr algn="ctr">
                        <a:lnSpc>
                          <a:spcPct val="150000"/>
                        </a:lnSpc>
                        <a:spcAft>
                          <a:spcPts val="0"/>
                        </a:spcAft>
                      </a:pPr>
                      <a:r>
                        <a:rPr lang="zh-CN" sz="700" kern="100">
                          <a:effectLst/>
                        </a:rPr>
                        <a:t>任务标签</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4210164327"/>
                  </a:ext>
                </a:extLst>
              </a:tr>
              <a:tr h="191016">
                <a:tc>
                  <a:txBody>
                    <a:bodyPr/>
                    <a:lstStyle/>
                    <a:p>
                      <a:pPr algn="ctr">
                        <a:lnSpc>
                          <a:spcPct val="150000"/>
                        </a:lnSpc>
                        <a:spcAft>
                          <a:spcPts val="0"/>
                        </a:spcAft>
                      </a:pPr>
                      <a:r>
                        <a:rPr lang="zh-CN" sz="700" kern="100">
                          <a:effectLst/>
                        </a:rPr>
                        <a:t>任务优先级</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911663450"/>
                  </a:ext>
                </a:extLst>
              </a:tr>
              <a:tr h="191016">
                <a:tc>
                  <a:txBody>
                    <a:bodyPr/>
                    <a:lstStyle/>
                    <a:p>
                      <a:pPr algn="ctr">
                        <a:lnSpc>
                          <a:spcPct val="150000"/>
                        </a:lnSpc>
                        <a:spcAft>
                          <a:spcPts val="0"/>
                        </a:spcAft>
                      </a:pPr>
                      <a:r>
                        <a:rPr lang="zh-CN" sz="700" kern="100">
                          <a:effectLst/>
                        </a:rPr>
                        <a:t>自定义过滤</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744992773"/>
                  </a:ext>
                </a:extLst>
              </a:tr>
              <a:tr h="191016">
                <a:tc>
                  <a:txBody>
                    <a:bodyPr/>
                    <a:lstStyle/>
                    <a:p>
                      <a:pPr algn="ctr">
                        <a:lnSpc>
                          <a:spcPct val="150000"/>
                        </a:lnSpc>
                        <a:spcAft>
                          <a:spcPts val="0"/>
                        </a:spcAft>
                      </a:pPr>
                      <a:r>
                        <a:rPr lang="en-US" sz="700" kern="100">
                          <a:effectLst/>
                        </a:rPr>
                        <a:t>APP</a:t>
                      </a:r>
                      <a:r>
                        <a:rPr lang="zh-CN" sz="700" kern="100">
                          <a:effectLst/>
                        </a:rPr>
                        <a:t>客户端</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538922384"/>
                  </a:ext>
                </a:extLst>
              </a:tr>
              <a:tr h="191016">
                <a:tc>
                  <a:txBody>
                    <a:bodyPr/>
                    <a:lstStyle/>
                    <a:p>
                      <a:pPr algn="ctr">
                        <a:lnSpc>
                          <a:spcPct val="150000"/>
                        </a:lnSpc>
                        <a:spcAft>
                          <a:spcPts val="0"/>
                        </a:spcAft>
                      </a:pPr>
                      <a:r>
                        <a:rPr lang="zh-CN" sz="700" kern="100">
                          <a:effectLst/>
                        </a:rPr>
                        <a:t>插件拓展</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074411351"/>
                  </a:ext>
                </a:extLst>
              </a:tr>
              <a:tr h="191016">
                <a:tc>
                  <a:txBody>
                    <a:bodyPr/>
                    <a:lstStyle/>
                    <a:p>
                      <a:pPr algn="ctr">
                        <a:lnSpc>
                          <a:spcPct val="150000"/>
                        </a:lnSpc>
                        <a:spcAft>
                          <a:spcPts val="0"/>
                        </a:spcAft>
                      </a:pPr>
                      <a:r>
                        <a:rPr lang="zh-CN" sz="700" kern="100">
                          <a:effectLst/>
                        </a:rPr>
                        <a:t>连接第三方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2501669486"/>
                  </a:ext>
                </a:extLst>
              </a:tr>
              <a:tr h="191016">
                <a:tc>
                  <a:txBody>
                    <a:bodyPr/>
                    <a:lstStyle/>
                    <a:p>
                      <a:pPr algn="ctr">
                        <a:lnSpc>
                          <a:spcPct val="150000"/>
                        </a:lnSpc>
                        <a:spcAft>
                          <a:spcPts val="0"/>
                        </a:spcAft>
                      </a:pPr>
                      <a:r>
                        <a:rPr lang="zh-CN" sz="700" kern="100">
                          <a:effectLst/>
                        </a:rPr>
                        <a:t>测试用例管理</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1698029052"/>
                  </a:ext>
                </a:extLst>
              </a:tr>
              <a:tr h="189659">
                <a:tc>
                  <a:txBody>
                    <a:bodyPr/>
                    <a:lstStyle/>
                    <a:p>
                      <a:pPr algn="ctr">
                        <a:lnSpc>
                          <a:spcPct val="150000"/>
                        </a:lnSpc>
                        <a:spcAft>
                          <a:spcPts val="0"/>
                        </a:spcAft>
                      </a:pPr>
                      <a:r>
                        <a:rPr lang="zh-CN" sz="700" kern="100">
                          <a:effectLst/>
                        </a:rPr>
                        <a:t>安全性</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较好</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a:effectLst/>
                        </a:rPr>
                        <a:t>好</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tc>
                  <a:txBody>
                    <a:bodyPr/>
                    <a:lstStyle/>
                    <a:p>
                      <a:pPr algn="ctr">
                        <a:lnSpc>
                          <a:spcPct val="150000"/>
                        </a:lnSpc>
                        <a:spcAft>
                          <a:spcPts val="0"/>
                        </a:spcAft>
                      </a:pPr>
                      <a:r>
                        <a:rPr lang="zh-CN" sz="700" kern="100" dirty="0">
                          <a:effectLst/>
                        </a:rPr>
                        <a:t>较好</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147" marR="33147" marT="0" marB="0" anchor="ctr"/>
                </a:tc>
                <a:extLst>
                  <a:ext uri="{0D108BD9-81ED-4DB2-BD59-A6C34878D82A}">
                    <a16:rowId xmlns:a16="http://schemas.microsoft.com/office/drawing/2014/main" val="3281214386"/>
                  </a:ext>
                </a:extLst>
              </a:tr>
            </a:tbl>
          </a:graphicData>
        </a:graphic>
      </p:graphicFrame>
      <p:sp>
        <p:nvSpPr>
          <p:cNvPr id="3" name="文本框 2">
            <a:extLst>
              <a:ext uri="{FF2B5EF4-FFF2-40B4-BE49-F238E27FC236}">
                <a16:creationId xmlns:a16="http://schemas.microsoft.com/office/drawing/2014/main" id="{478B366B-BAD4-416B-A8EB-F673FD9CF775}"/>
              </a:ext>
            </a:extLst>
          </p:cNvPr>
          <p:cNvSpPr txBox="1"/>
          <p:nvPr/>
        </p:nvSpPr>
        <p:spPr>
          <a:xfrm>
            <a:off x="1391044" y="622409"/>
            <a:ext cx="4288353" cy="707886"/>
          </a:xfrm>
          <a:prstGeom prst="rect">
            <a:avLst/>
          </a:prstGeom>
          <a:noFill/>
        </p:spPr>
        <p:txBody>
          <a:bodyPr wrap="none" rtlCol="0">
            <a:spAutoFit/>
          </a:bodyPr>
          <a:lstStyle/>
          <a:p>
            <a:r>
              <a:rPr lang="zh-CN" altLang="en-US" sz="4000" dirty="0"/>
              <a:t>三款产品的区别：</a:t>
            </a:r>
          </a:p>
        </p:txBody>
      </p:sp>
    </p:spTree>
    <p:extLst>
      <p:ext uri="{BB962C8B-B14F-4D97-AF65-F5344CB8AC3E}">
        <p14:creationId xmlns:p14="http://schemas.microsoft.com/office/powerpoint/2010/main" val="2966359368"/>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5400ED-4434-4020-BFA6-1EE0D81C17A4}"/>
              </a:ext>
            </a:extLst>
          </p:cNvPr>
          <p:cNvSpPr/>
          <p:nvPr/>
        </p:nvSpPr>
        <p:spPr>
          <a:xfrm>
            <a:off x="0" y="0"/>
            <a:ext cx="609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8" name="任意多边形: 形状 7">
            <a:extLst>
              <a:ext uri="{FF2B5EF4-FFF2-40B4-BE49-F238E27FC236}">
                <a16:creationId xmlns:a16="http://schemas.microsoft.com/office/drawing/2014/main" id="{6863C5B0-5570-4B37-812F-02830EF41465}"/>
              </a:ext>
            </a:extLst>
          </p:cNvPr>
          <p:cNvSpPr/>
          <p:nvPr/>
        </p:nvSpPr>
        <p:spPr>
          <a:xfrm>
            <a:off x="641349" y="787400"/>
            <a:ext cx="4813300" cy="5689600"/>
          </a:xfrm>
          <a:custGeom>
            <a:avLst/>
            <a:gdLst>
              <a:gd name="connsiteX0" fmla="*/ 2406650 w 4813300"/>
              <a:gd name="connsiteY0" fmla="*/ 1625600 h 5689600"/>
              <a:gd name="connsiteX1" fmla="*/ 1187450 w 4813300"/>
              <a:gd name="connsiteY1" fmla="*/ 2844800 h 5689600"/>
              <a:gd name="connsiteX2" fmla="*/ 2406650 w 4813300"/>
              <a:gd name="connsiteY2" fmla="*/ 4064000 h 5689600"/>
              <a:gd name="connsiteX3" fmla="*/ 3625850 w 4813300"/>
              <a:gd name="connsiteY3" fmla="*/ 2844800 h 5689600"/>
              <a:gd name="connsiteX4" fmla="*/ 2406650 w 4813300"/>
              <a:gd name="connsiteY4" fmla="*/ 1625600 h 5689600"/>
              <a:gd name="connsiteX5" fmla="*/ 0 w 4813300"/>
              <a:gd name="connsiteY5" fmla="*/ 0 h 5689600"/>
              <a:gd name="connsiteX6" fmla="*/ 4813300 w 4813300"/>
              <a:gd name="connsiteY6" fmla="*/ 0 h 5689600"/>
              <a:gd name="connsiteX7" fmla="*/ 4813300 w 4813300"/>
              <a:gd name="connsiteY7" fmla="*/ 5689600 h 5689600"/>
              <a:gd name="connsiteX8" fmla="*/ 0 w 4813300"/>
              <a:gd name="connsiteY8"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3300" h="5689600">
                <a:moveTo>
                  <a:pt x="2406650" y="1625600"/>
                </a:moveTo>
                <a:cubicBezTo>
                  <a:pt x="1733304" y="1625600"/>
                  <a:pt x="1187450" y="2171454"/>
                  <a:pt x="1187450" y="2844800"/>
                </a:cubicBezTo>
                <a:cubicBezTo>
                  <a:pt x="1187450" y="3518146"/>
                  <a:pt x="1733304" y="4064000"/>
                  <a:pt x="2406650" y="4064000"/>
                </a:cubicBezTo>
                <a:cubicBezTo>
                  <a:pt x="3079996" y="4064000"/>
                  <a:pt x="3625850" y="3518146"/>
                  <a:pt x="3625850" y="2844800"/>
                </a:cubicBezTo>
                <a:cubicBezTo>
                  <a:pt x="3625850" y="2171454"/>
                  <a:pt x="3079996" y="1625600"/>
                  <a:pt x="2406650" y="1625600"/>
                </a:cubicBezTo>
                <a:close/>
                <a:moveTo>
                  <a:pt x="0" y="0"/>
                </a:moveTo>
                <a:lnTo>
                  <a:pt x="4813300" y="0"/>
                </a:lnTo>
                <a:lnTo>
                  <a:pt x="4813300" y="5689600"/>
                </a:lnTo>
                <a:lnTo>
                  <a:pt x="0" y="5689600"/>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10" name="文本框 9">
            <a:extLst>
              <a:ext uri="{FF2B5EF4-FFF2-40B4-BE49-F238E27FC236}">
                <a16:creationId xmlns:a16="http://schemas.microsoft.com/office/drawing/2014/main" id="{FD57774C-741B-411C-BA99-B516611ECDA7}"/>
              </a:ext>
            </a:extLst>
          </p:cNvPr>
          <p:cNvSpPr txBox="1"/>
          <p:nvPr/>
        </p:nvSpPr>
        <p:spPr>
          <a:xfrm>
            <a:off x="6737349" y="1425732"/>
            <a:ext cx="536291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a:ln>
                  <a:noFill/>
                </a:ln>
                <a:solidFill>
                  <a:prstClr val="black"/>
                </a:solidFill>
                <a:effectLst/>
                <a:uLnTx/>
                <a:uFillTx/>
                <a:latin typeface="Century Gothic" panose="020B0502020202020204" pitchFamily="34" charset="0"/>
                <a:ea typeface="楷体"/>
                <a:cs typeface="+mn-cs"/>
              </a:rPr>
              <a:t>PART THREE</a:t>
            </a:r>
            <a:endParaRPr kumimoji="0" lang="zh-CN" altLang="en-US" sz="7200" b="1" i="0" u="none" strike="noStrike" kern="1200" cap="none" spc="0" normalizeH="0" baseline="0" noProof="0">
              <a:ln>
                <a:noFill/>
              </a:ln>
              <a:solidFill>
                <a:prstClr val="black"/>
              </a:solidFill>
              <a:effectLst/>
              <a:uLnTx/>
              <a:uFillTx/>
              <a:latin typeface="Century Gothic" panose="020B0502020202020204" pitchFamily="34" charset="0"/>
              <a:ea typeface="楷体"/>
              <a:cs typeface="+mn-cs"/>
            </a:endParaRPr>
          </a:p>
        </p:txBody>
      </p:sp>
      <p:sp>
        <p:nvSpPr>
          <p:cNvPr id="3" name="文本框 2">
            <a:extLst>
              <a:ext uri="{FF2B5EF4-FFF2-40B4-BE49-F238E27FC236}">
                <a16:creationId xmlns:a16="http://schemas.microsoft.com/office/drawing/2014/main" id="{832B6AC9-73A3-48E9-A521-D5562F6DD41F}"/>
              </a:ext>
            </a:extLst>
          </p:cNvPr>
          <p:cNvSpPr txBox="1"/>
          <p:nvPr/>
        </p:nvSpPr>
        <p:spPr>
          <a:xfrm>
            <a:off x="2494626" y="3009531"/>
            <a:ext cx="123399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rPr>
              <a:t>03</a:t>
            </a:r>
            <a:endParaRPr kumimoji="0" lang="zh-CN" altLang="en-US"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endParaRPr>
          </a:p>
        </p:txBody>
      </p:sp>
      <p:sp>
        <p:nvSpPr>
          <p:cNvPr id="13" name="文本框 12">
            <a:extLst>
              <a:ext uri="{FF2B5EF4-FFF2-40B4-BE49-F238E27FC236}">
                <a16:creationId xmlns:a16="http://schemas.microsoft.com/office/drawing/2014/main" id="{730A4F5B-62B2-4328-89C1-9960680E78C8}"/>
              </a:ext>
            </a:extLst>
          </p:cNvPr>
          <p:cNvSpPr txBox="1"/>
          <p:nvPr/>
        </p:nvSpPr>
        <p:spPr>
          <a:xfrm>
            <a:off x="7307926" y="3429000"/>
            <a:ext cx="4187825" cy="1015663"/>
          </a:xfrm>
          <a:prstGeom prst="rect">
            <a:avLst/>
          </a:prstGeom>
          <a:noFill/>
        </p:spPr>
        <p:txBody>
          <a:bodyPr wrap="square" rtlCol="0">
            <a:spAutoFit/>
          </a:bodyPr>
          <a:lstStyle/>
          <a:p>
            <a:pPr algn="ctr"/>
            <a:r>
              <a:rPr lang="zh-CN" altLang="en-US" sz="6000" b="1" dirty="0">
                <a:latin typeface="微软雅黑 Light" panose="020B0502040204020203" pitchFamily="34" charset="-122"/>
                <a:ea typeface="微软雅黑 Light" panose="020B0502040204020203" pitchFamily="34" charset="-122"/>
              </a:rPr>
              <a:t>需求</a:t>
            </a:r>
            <a:r>
              <a:rPr lang="en-US" altLang="zh-CN" sz="6000" b="1" dirty="0">
                <a:latin typeface="微软雅黑 Light" panose="020B0502040204020203" pitchFamily="34" charset="-122"/>
                <a:ea typeface="微软雅黑 Light" panose="020B0502040204020203" pitchFamily="34" charset="-122"/>
              </a:rPr>
              <a:t>&amp;</a:t>
            </a:r>
            <a:r>
              <a:rPr lang="zh-CN" altLang="en-US" sz="6000" b="1" dirty="0">
                <a:latin typeface="微软雅黑 Light" panose="020B0502040204020203" pitchFamily="34" charset="-122"/>
                <a:ea typeface="微软雅黑 Light" panose="020B0502040204020203" pitchFamily="34" charset="-122"/>
              </a:rPr>
              <a:t>设想</a:t>
            </a:r>
          </a:p>
        </p:txBody>
      </p:sp>
    </p:spTree>
    <p:extLst>
      <p:ext uri="{BB962C8B-B14F-4D97-AF65-F5344CB8AC3E}">
        <p14:creationId xmlns:p14="http://schemas.microsoft.com/office/powerpoint/2010/main" val="3717419476"/>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19" name="文本框 18">
            <a:extLst>
              <a:ext uri="{FF2B5EF4-FFF2-40B4-BE49-F238E27FC236}">
                <a16:creationId xmlns:a16="http://schemas.microsoft.com/office/drawing/2014/main" id="{87FB2EC1-AC52-456E-BB66-430A409679EC}"/>
              </a:ext>
            </a:extLst>
          </p:cNvPr>
          <p:cNvSpPr txBox="1"/>
          <p:nvPr/>
        </p:nvSpPr>
        <p:spPr>
          <a:xfrm>
            <a:off x="4883786" y="734252"/>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项目的初步需求</a:t>
            </a:r>
          </a:p>
        </p:txBody>
      </p:sp>
      <p:sp>
        <p:nvSpPr>
          <p:cNvPr id="2" name="矩形 1">
            <a:extLst>
              <a:ext uri="{FF2B5EF4-FFF2-40B4-BE49-F238E27FC236}">
                <a16:creationId xmlns:a16="http://schemas.microsoft.com/office/drawing/2014/main" id="{ED836D2C-859E-41E2-BCDD-618DB2E84990}"/>
              </a:ext>
            </a:extLst>
          </p:cNvPr>
          <p:cNvSpPr/>
          <p:nvPr/>
        </p:nvSpPr>
        <p:spPr>
          <a:xfrm>
            <a:off x="1612900" y="1397357"/>
            <a:ext cx="3594100" cy="210331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3F39F9D-C57A-4B9D-88E4-5E78D4488461}"/>
              </a:ext>
            </a:extLst>
          </p:cNvPr>
          <p:cNvSpPr/>
          <p:nvPr/>
        </p:nvSpPr>
        <p:spPr>
          <a:xfrm>
            <a:off x="1612900" y="4172245"/>
            <a:ext cx="3594100" cy="210331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18546A-4D60-45CD-B512-912A47B43DEF}"/>
              </a:ext>
            </a:extLst>
          </p:cNvPr>
          <p:cNvSpPr txBox="1"/>
          <p:nvPr/>
        </p:nvSpPr>
        <p:spPr>
          <a:xfrm>
            <a:off x="1612900" y="3500674"/>
            <a:ext cx="437867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dirty="0">
                <a:solidFill>
                  <a:prstClr val="black"/>
                </a:solidFill>
                <a:latin typeface="Century Gothic" panose="020B0502020202020204" pitchFamily="34" charset="0"/>
                <a:ea typeface="等线" panose="02010600030101010101" pitchFamily="2" charset="-122"/>
              </a:rPr>
              <a:t>Images </a:t>
            </a:r>
            <a:r>
              <a:rPr lang="en-US" altLang="zh-CN" sz="3600" b="1" dirty="0" err="1">
                <a:solidFill>
                  <a:prstClr val="black"/>
                </a:solidFill>
                <a:latin typeface="Century Gothic" panose="020B0502020202020204" pitchFamily="34" charset="0"/>
                <a:ea typeface="等线" panose="02010600030101010101" pitchFamily="2" charset="-122"/>
              </a:rPr>
              <a:t>pretion</a:t>
            </a:r>
            <a:endParaRPr kumimoji="0" lang="zh-CN" altLang="en-US" sz="3600" b="1" i="0" u="none" strike="noStrike" kern="1200" cap="none" spc="0" normalizeH="0" baseline="0" noProof="0" dirty="0">
              <a:ln>
                <a:noFill/>
              </a:ln>
              <a:solidFill>
                <a:prstClr val="black"/>
              </a:solidFill>
              <a:effectLst/>
              <a:uLnTx/>
              <a:uFillTx/>
              <a:latin typeface="Century Gothic" panose="020B0502020202020204" pitchFamily="34" charset="0"/>
              <a:ea typeface="等线" panose="02010600030101010101" pitchFamily="2" charset="-122"/>
            </a:endParaRPr>
          </a:p>
        </p:txBody>
      </p:sp>
      <p:sp>
        <p:nvSpPr>
          <p:cNvPr id="18" name="TextBox 27">
            <a:extLst>
              <a:ext uri="{FF2B5EF4-FFF2-40B4-BE49-F238E27FC236}">
                <a16:creationId xmlns:a16="http://schemas.microsoft.com/office/drawing/2014/main" id="{977C5250-424D-4A26-B18B-3D79953EF5C7}"/>
              </a:ext>
            </a:extLst>
          </p:cNvPr>
          <p:cNvSpPr txBox="1"/>
          <p:nvPr/>
        </p:nvSpPr>
        <p:spPr>
          <a:xfrm>
            <a:off x="5693397" y="2263200"/>
            <a:ext cx="6096000" cy="3416320"/>
          </a:xfrm>
          <a:prstGeom prst="rect">
            <a:avLst/>
          </a:prstGeom>
          <a:noFill/>
        </p:spPr>
        <p:txBody>
          <a:bodyPr wrap="square" rtlCol="0">
            <a:spAutoFit/>
          </a:bodyPr>
          <a:lstStyle/>
          <a:p>
            <a:pPr marL="285750" lvl="0" indent="-285750">
              <a:buFont typeface="Wingdings" panose="05000000000000000000" pitchFamily="2" charset="2"/>
              <a:buChar char="Ø"/>
            </a:pPr>
            <a:r>
              <a:rPr lang="zh-CN" altLang="zh-CN" dirty="0"/>
              <a:t>能够获得若干项目管理模板和工具。用户必须能够搜索到模板和工具及相应的说明书和用例。使用者还可以提出新的模板和工具，但需要经过项目管理办公室的筛选、编辑。</a:t>
            </a:r>
          </a:p>
          <a:p>
            <a:pPr marL="285750" lvl="0" indent="-285750">
              <a:buFont typeface="Wingdings" panose="05000000000000000000" pitchFamily="2" charset="2"/>
              <a:buChar char="Ø"/>
            </a:pPr>
            <a:r>
              <a:rPr lang="zh-CN" altLang="zh-CN" dirty="0"/>
              <a:t>拥有</a:t>
            </a:r>
            <a:r>
              <a:rPr lang="en-US" altLang="zh-CN" dirty="0"/>
              <a:t>Wiki</a:t>
            </a:r>
            <a:r>
              <a:rPr lang="zh-CN" altLang="zh-CN" dirty="0"/>
              <a:t>词条功能。</a:t>
            </a:r>
          </a:p>
          <a:p>
            <a:pPr marL="285750" lvl="0" indent="-285750">
              <a:buFont typeface="Wingdings" panose="05000000000000000000" pitchFamily="2" charset="2"/>
              <a:buChar char="Ø"/>
            </a:pPr>
            <a:r>
              <a:rPr lang="zh-CN" altLang="zh-CN" dirty="0"/>
              <a:t>拥有在线文档、文件共享功能。</a:t>
            </a:r>
          </a:p>
          <a:p>
            <a:pPr marL="285750" lvl="0" indent="-285750">
              <a:buFont typeface="Wingdings" panose="05000000000000000000" pitchFamily="2" charset="2"/>
              <a:buChar char="Ø"/>
            </a:pPr>
            <a:r>
              <a:rPr lang="zh-CN" altLang="zh-CN" dirty="0"/>
              <a:t>具有权限管理功能：管理者可以掌控全局，而其他人只能查看、操作特定栏目的功能。</a:t>
            </a:r>
          </a:p>
          <a:p>
            <a:pPr marL="285750" lvl="0" indent="-285750">
              <a:buFont typeface="Wingdings" panose="05000000000000000000" pitchFamily="2" charset="2"/>
              <a:buChar char="Ø"/>
            </a:pPr>
            <a:r>
              <a:rPr lang="zh-CN" altLang="zh-CN" dirty="0"/>
              <a:t>具有“专家咨询”功能，以协助现有和未来客户与公司顾问之间建立联系、解决问题。</a:t>
            </a:r>
          </a:p>
          <a:p>
            <a:pPr marL="285750" lvl="0" indent="-285750">
              <a:buFont typeface="Wingdings" panose="05000000000000000000" pitchFamily="2" charset="2"/>
              <a:buChar char="Ø"/>
            </a:pPr>
            <a:r>
              <a:rPr lang="zh-CN" altLang="zh-CN" dirty="0"/>
              <a:t>具有支付功能，本项目是一款</a:t>
            </a:r>
            <a:r>
              <a:rPr lang="en-US" altLang="zh-CN" dirty="0"/>
              <a:t>SaaS</a:t>
            </a:r>
            <a:r>
              <a:rPr lang="zh-CN" altLang="zh-CN" dirty="0"/>
              <a:t>的产品。</a:t>
            </a:r>
          </a:p>
          <a:p>
            <a:pPr marL="285750" lvl="0" indent="-285750">
              <a:buFont typeface="Wingdings" panose="05000000000000000000" pitchFamily="2" charset="2"/>
              <a:buChar char="Ø"/>
            </a:pPr>
            <a:r>
              <a:rPr lang="zh-CN" altLang="zh-CN" dirty="0"/>
              <a:t>具有用户反馈功能，收集用户的建议。</a:t>
            </a:r>
          </a:p>
        </p:txBody>
      </p:sp>
      <p:sp>
        <p:nvSpPr>
          <p:cNvPr id="20" name="文本框 19">
            <a:extLst>
              <a:ext uri="{FF2B5EF4-FFF2-40B4-BE49-F238E27FC236}">
                <a16:creationId xmlns:a16="http://schemas.microsoft.com/office/drawing/2014/main" id="{8BFF8E5E-DE13-41FD-9197-C6D2603B28C5}"/>
              </a:ext>
            </a:extLst>
          </p:cNvPr>
          <p:cNvSpPr txBox="1"/>
          <p:nvPr/>
        </p:nvSpPr>
        <p:spPr>
          <a:xfrm>
            <a:off x="5697918" y="1750786"/>
            <a:ext cx="4682120" cy="369332"/>
          </a:xfrm>
          <a:prstGeom prst="rect">
            <a:avLst/>
          </a:prstGeom>
          <a:noFill/>
        </p:spPr>
        <p:txBody>
          <a:bodyPr wrap="square" rtlCol="0">
            <a:spAutoFit/>
          </a:bodyPr>
          <a:lstStyle/>
          <a:p>
            <a:r>
              <a:rPr lang="zh-CN" altLang="zh-CN" b="1" dirty="0"/>
              <a:t>在线项目管理服务的主要特点包括以下几条：</a:t>
            </a:r>
          </a:p>
        </p:txBody>
      </p:sp>
    </p:spTree>
    <p:extLst>
      <p:ext uri="{BB962C8B-B14F-4D97-AF65-F5344CB8AC3E}">
        <p14:creationId xmlns:p14="http://schemas.microsoft.com/office/powerpoint/2010/main" val="676383469"/>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2" name="图文框 1">
            <a:extLst>
              <a:ext uri="{FF2B5EF4-FFF2-40B4-BE49-F238E27FC236}">
                <a16:creationId xmlns:a16="http://schemas.microsoft.com/office/drawing/2014/main" id="{F56E5712-67C7-4303-9DEC-9D7486291721}"/>
              </a:ext>
            </a:extLst>
          </p:cNvPr>
          <p:cNvSpPr/>
          <p:nvPr/>
        </p:nvSpPr>
        <p:spPr>
          <a:xfrm>
            <a:off x="1213341" y="1607702"/>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图文框 14">
            <a:extLst>
              <a:ext uri="{FF2B5EF4-FFF2-40B4-BE49-F238E27FC236}">
                <a16:creationId xmlns:a16="http://schemas.microsoft.com/office/drawing/2014/main" id="{7BC3B8E0-38E9-4D2A-AA9C-C692C8F427E5}"/>
              </a:ext>
            </a:extLst>
          </p:cNvPr>
          <p:cNvSpPr/>
          <p:nvPr/>
        </p:nvSpPr>
        <p:spPr>
          <a:xfrm>
            <a:off x="3322283" y="2780443"/>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E3C3D7E3-C02A-4317-A867-DFC69DABC5B2}"/>
              </a:ext>
            </a:extLst>
          </p:cNvPr>
          <p:cNvSpPr txBox="1"/>
          <p:nvPr/>
        </p:nvSpPr>
        <p:spPr>
          <a:xfrm>
            <a:off x="6295363" y="3835950"/>
            <a:ext cx="4221098" cy="400110"/>
          </a:xfrm>
          <a:prstGeom prst="rect">
            <a:avLst/>
          </a:prstGeom>
          <a:noFill/>
        </p:spPr>
        <p:txBody>
          <a:bodyPr wrap="square" rtlCol="0">
            <a:spAutoFit/>
          </a:bodyPr>
          <a:lstStyle/>
          <a:p>
            <a:r>
              <a:rPr lang="zh-CN" altLang="zh-CN" sz="2000" dirty="0"/>
              <a:t>可以自定义标签，任务多级化管理。</a:t>
            </a:r>
          </a:p>
        </p:txBody>
      </p:sp>
      <p:sp>
        <p:nvSpPr>
          <p:cNvPr id="5" name="矩形 4">
            <a:extLst>
              <a:ext uri="{FF2B5EF4-FFF2-40B4-BE49-F238E27FC236}">
                <a16:creationId xmlns:a16="http://schemas.microsoft.com/office/drawing/2014/main" id="{09AD3CC4-4D5D-48BF-9BB6-15C48BD83C75}"/>
              </a:ext>
            </a:extLst>
          </p:cNvPr>
          <p:cNvSpPr/>
          <p:nvPr/>
        </p:nvSpPr>
        <p:spPr>
          <a:xfrm>
            <a:off x="7378146" y="2146300"/>
            <a:ext cx="1207929" cy="109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E33B02-93D1-48E0-A62D-73C29ED7C65B}"/>
              </a:ext>
            </a:extLst>
          </p:cNvPr>
          <p:cNvSpPr txBox="1"/>
          <p:nvPr/>
        </p:nvSpPr>
        <p:spPr>
          <a:xfrm>
            <a:off x="7813330" y="1753147"/>
            <a:ext cx="437867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4000" b="1" dirty="0">
                <a:solidFill>
                  <a:srgbClr val="0E5458"/>
                </a:solidFill>
                <a:latin typeface="Century Gothic" panose="020B0502020202020204" pitchFamily="34" charset="0"/>
                <a:ea typeface="等线" panose="02010600030101010101" pitchFamily="2" charset="-122"/>
              </a:rPr>
              <a:t>细粒度的</a:t>
            </a:r>
            <a:endParaRPr lang="en-US" altLang="zh-CN" sz="4000" b="1" dirty="0">
              <a:solidFill>
                <a:srgbClr val="0E5458"/>
              </a:solidFill>
              <a:latin typeface="Century Gothic" panose="020B0502020202020204" pitchFamily="34" charset="0"/>
              <a:ea typeface="等线"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4000" b="1" dirty="0">
                <a:solidFill>
                  <a:srgbClr val="0E5458"/>
                </a:solidFill>
                <a:latin typeface="Century Gothic" panose="020B0502020202020204" pitchFamily="34" charset="0"/>
                <a:ea typeface="等线" panose="02010600030101010101" pitchFamily="2" charset="-122"/>
              </a:rPr>
              <a:t>任务管理</a:t>
            </a:r>
            <a:endParaRPr kumimoji="0" lang="zh-CN" altLang="en-US" sz="4000" b="1" i="0" u="none" strike="noStrike" kern="1200" cap="none" spc="0" normalizeH="0" baseline="0" noProof="0" dirty="0">
              <a:ln>
                <a:noFill/>
              </a:ln>
              <a:solidFill>
                <a:srgbClr val="0E5458"/>
              </a:solidFill>
              <a:effectLst/>
              <a:uLnTx/>
              <a:uFillTx/>
              <a:latin typeface="Century Gothic" panose="020B0502020202020204" pitchFamily="34" charset="0"/>
              <a:ea typeface="等线" panose="02010600030101010101" pitchFamily="2" charset="-122"/>
            </a:endParaRPr>
          </a:p>
        </p:txBody>
      </p:sp>
      <p:pic>
        <p:nvPicPr>
          <p:cNvPr id="21" name="图片 20">
            <a:extLst>
              <a:ext uri="{FF2B5EF4-FFF2-40B4-BE49-F238E27FC236}">
                <a16:creationId xmlns:a16="http://schemas.microsoft.com/office/drawing/2014/main" id="{A4B22486-A069-4F14-9C5D-B4FB2E88DA97}"/>
              </a:ext>
            </a:extLst>
          </p:cNvPr>
          <p:cNvPicPr/>
          <p:nvPr/>
        </p:nvPicPr>
        <p:blipFill>
          <a:blip r:embed="rId4"/>
          <a:stretch>
            <a:fillRect/>
          </a:stretch>
        </p:blipFill>
        <p:spPr>
          <a:xfrm>
            <a:off x="1675539" y="1113855"/>
            <a:ext cx="3764261" cy="4335229"/>
          </a:xfrm>
          <a:prstGeom prst="rect">
            <a:avLst/>
          </a:prstGeom>
        </p:spPr>
      </p:pic>
      <p:sp>
        <p:nvSpPr>
          <p:cNvPr id="24" name="文本框 23">
            <a:extLst>
              <a:ext uri="{FF2B5EF4-FFF2-40B4-BE49-F238E27FC236}">
                <a16:creationId xmlns:a16="http://schemas.microsoft.com/office/drawing/2014/main" id="{F7AA092E-6B07-430B-9BA5-41B701196B63}"/>
              </a:ext>
            </a:extLst>
          </p:cNvPr>
          <p:cNvSpPr txBox="1"/>
          <p:nvPr/>
        </p:nvSpPr>
        <p:spPr>
          <a:xfrm>
            <a:off x="4821156" y="432774"/>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未来产品使用描述</a:t>
            </a:r>
          </a:p>
        </p:txBody>
      </p:sp>
    </p:spTree>
    <p:extLst>
      <p:ext uri="{BB962C8B-B14F-4D97-AF65-F5344CB8AC3E}">
        <p14:creationId xmlns:p14="http://schemas.microsoft.com/office/powerpoint/2010/main" val="3518227867"/>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2" name="图文框 1">
            <a:extLst>
              <a:ext uri="{FF2B5EF4-FFF2-40B4-BE49-F238E27FC236}">
                <a16:creationId xmlns:a16="http://schemas.microsoft.com/office/drawing/2014/main" id="{F56E5712-67C7-4303-9DEC-9D7486291721}"/>
              </a:ext>
            </a:extLst>
          </p:cNvPr>
          <p:cNvSpPr/>
          <p:nvPr/>
        </p:nvSpPr>
        <p:spPr>
          <a:xfrm>
            <a:off x="1213341" y="1607702"/>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图文框 14">
            <a:extLst>
              <a:ext uri="{FF2B5EF4-FFF2-40B4-BE49-F238E27FC236}">
                <a16:creationId xmlns:a16="http://schemas.microsoft.com/office/drawing/2014/main" id="{7BC3B8E0-38E9-4D2A-AA9C-C692C8F427E5}"/>
              </a:ext>
            </a:extLst>
          </p:cNvPr>
          <p:cNvSpPr/>
          <p:nvPr/>
        </p:nvSpPr>
        <p:spPr>
          <a:xfrm>
            <a:off x="3322283" y="2780443"/>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E3C3D7E3-C02A-4317-A867-DFC69DABC5B2}"/>
              </a:ext>
            </a:extLst>
          </p:cNvPr>
          <p:cNvSpPr txBox="1"/>
          <p:nvPr/>
        </p:nvSpPr>
        <p:spPr>
          <a:xfrm>
            <a:off x="6295363" y="3835950"/>
            <a:ext cx="4221098" cy="923330"/>
          </a:xfrm>
          <a:prstGeom prst="rect">
            <a:avLst/>
          </a:prstGeom>
          <a:noFill/>
        </p:spPr>
        <p:txBody>
          <a:bodyPr wrap="square" rtlCol="0">
            <a:spAutoFit/>
          </a:bodyPr>
          <a:lstStyle/>
          <a:p>
            <a:r>
              <a:rPr lang="zh-CN" altLang="zh-CN" dirty="0"/>
              <a:t>⽂档、⽂件存储在云端，⽅便整理归纳，不用借第三方进行文件传输，而且支持版本控制。</a:t>
            </a:r>
          </a:p>
        </p:txBody>
      </p:sp>
      <p:sp>
        <p:nvSpPr>
          <p:cNvPr id="5" name="矩形 4">
            <a:extLst>
              <a:ext uri="{FF2B5EF4-FFF2-40B4-BE49-F238E27FC236}">
                <a16:creationId xmlns:a16="http://schemas.microsoft.com/office/drawing/2014/main" id="{09AD3CC4-4D5D-48BF-9BB6-15C48BD83C75}"/>
              </a:ext>
            </a:extLst>
          </p:cNvPr>
          <p:cNvSpPr/>
          <p:nvPr/>
        </p:nvSpPr>
        <p:spPr>
          <a:xfrm>
            <a:off x="7378146" y="2146300"/>
            <a:ext cx="1207929" cy="109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E33B02-93D1-48E0-A62D-73C29ED7C65B}"/>
              </a:ext>
            </a:extLst>
          </p:cNvPr>
          <p:cNvSpPr txBox="1"/>
          <p:nvPr/>
        </p:nvSpPr>
        <p:spPr>
          <a:xfrm>
            <a:off x="7813330" y="1753147"/>
            <a:ext cx="4378670" cy="1323439"/>
          </a:xfrm>
          <a:prstGeom prst="rect">
            <a:avLst/>
          </a:prstGeom>
          <a:noFill/>
        </p:spPr>
        <p:txBody>
          <a:bodyPr wrap="square" rtlCol="0">
            <a:spAutoFit/>
          </a:bodyPr>
          <a:lstStyle/>
          <a:p>
            <a:pPr lvl="0" defTabSz="457200">
              <a:defRPr/>
            </a:pPr>
            <a:r>
              <a:rPr lang="zh-CN" altLang="en-US" sz="4000" b="1" dirty="0">
                <a:solidFill>
                  <a:srgbClr val="0E5458"/>
                </a:solidFill>
                <a:latin typeface="Century Gothic" panose="020B0502020202020204" pitchFamily="34" charset="0"/>
                <a:ea typeface="等线" panose="02010600030101010101" pitchFamily="2" charset="-122"/>
              </a:rPr>
              <a:t>在线文档、文件</a:t>
            </a:r>
            <a:endParaRPr lang="en-US" altLang="zh-CN" sz="4000" b="1" dirty="0">
              <a:solidFill>
                <a:srgbClr val="0E5458"/>
              </a:solidFill>
              <a:latin typeface="Century Gothic" panose="020B0502020202020204" pitchFamily="34" charset="0"/>
              <a:ea typeface="等线" panose="02010600030101010101" pitchFamily="2" charset="-122"/>
            </a:endParaRPr>
          </a:p>
          <a:p>
            <a:pPr lvl="0" defTabSz="457200">
              <a:defRPr/>
            </a:pPr>
            <a:r>
              <a:rPr lang="zh-CN" altLang="en-US" sz="4000" b="1" dirty="0">
                <a:solidFill>
                  <a:srgbClr val="0E5458"/>
                </a:solidFill>
                <a:latin typeface="Century Gothic" panose="020B0502020202020204" pitchFamily="34" charset="0"/>
                <a:ea typeface="等线" panose="02010600030101010101" pitchFamily="2" charset="-122"/>
              </a:rPr>
              <a:t>共享提高效率</a:t>
            </a:r>
            <a:endParaRPr kumimoji="0" lang="zh-CN" altLang="en-US" sz="4000" b="1" i="0" u="none" strike="noStrike" kern="1200" cap="none" spc="0" normalizeH="0" baseline="0" noProof="0" dirty="0">
              <a:ln>
                <a:noFill/>
              </a:ln>
              <a:solidFill>
                <a:srgbClr val="0E5458"/>
              </a:solidFill>
              <a:effectLst/>
              <a:uLnTx/>
              <a:uFillTx/>
              <a:latin typeface="Century Gothic" panose="020B0502020202020204" pitchFamily="34" charset="0"/>
              <a:ea typeface="等线" panose="02010600030101010101" pitchFamily="2" charset="-122"/>
            </a:endParaRPr>
          </a:p>
        </p:txBody>
      </p:sp>
      <p:sp>
        <p:nvSpPr>
          <p:cNvPr id="24" name="文本框 23">
            <a:extLst>
              <a:ext uri="{FF2B5EF4-FFF2-40B4-BE49-F238E27FC236}">
                <a16:creationId xmlns:a16="http://schemas.microsoft.com/office/drawing/2014/main" id="{F7AA092E-6B07-430B-9BA5-41B701196B63}"/>
              </a:ext>
            </a:extLst>
          </p:cNvPr>
          <p:cNvSpPr txBox="1"/>
          <p:nvPr/>
        </p:nvSpPr>
        <p:spPr>
          <a:xfrm>
            <a:off x="4821156" y="432774"/>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未来产品使用描述</a:t>
            </a:r>
          </a:p>
        </p:txBody>
      </p:sp>
      <p:pic>
        <p:nvPicPr>
          <p:cNvPr id="19" name="图片 18">
            <a:extLst>
              <a:ext uri="{FF2B5EF4-FFF2-40B4-BE49-F238E27FC236}">
                <a16:creationId xmlns:a16="http://schemas.microsoft.com/office/drawing/2014/main" id="{CC69978C-5EDA-4D7C-AA5B-7424426A9A5E}"/>
              </a:ext>
            </a:extLst>
          </p:cNvPr>
          <p:cNvPicPr/>
          <p:nvPr/>
        </p:nvPicPr>
        <p:blipFill>
          <a:blip r:embed="rId4"/>
          <a:stretch>
            <a:fillRect/>
          </a:stretch>
        </p:blipFill>
        <p:spPr>
          <a:xfrm>
            <a:off x="1819120" y="1252934"/>
            <a:ext cx="3356781" cy="4042966"/>
          </a:xfrm>
          <a:prstGeom prst="rect">
            <a:avLst/>
          </a:prstGeom>
        </p:spPr>
      </p:pic>
    </p:spTree>
    <p:extLst>
      <p:ext uri="{BB962C8B-B14F-4D97-AF65-F5344CB8AC3E}">
        <p14:creationId xmlns:p14="http://schemas.microsoft.com/office/powerpoint/2010/main" val="561140908"/>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2" name="图文框 1">
            <a:extLst>
              <a:ext uri="{FF2B5EF4-FFF2-40B4-BE49-F238E27FC236}">
                <a16:creationId xmlns:a16="http://schemas.microsoft.com/office/drawing/2014/main" id="{F56E5712-67C7-4303-9DEC-9D7486291721}"/>
              </a:ext>
            </a:extLst>
          </p:cNvPr>
          <p:cNvSpPr/>
          <p:nvPr/>
        </p:nvSpPr>
        <p:spPr>
          <a:xfrm>
            <a:off x="1213341" y="1607702"/>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图文框 14">
            <a:extLst>
              <a:ext uri="{FF2B5EF4-FFF2-40B4-BE49-F238E27FC236}">
                <a16:creationId xmlns:a16="http://schemas.microsoft.com/office/drawing/2014/main" id="{7BC3B8E0-38E9-4D2A-AA9C-C692C8F427E5}"/>
              </a:ext>
            </a:extLst>
          </p:cNvPr>
          <p:cNvSpPr/>
          <p:nvPr/>
        </p:nvSpPr>
        <p:spPr>
          <a:xfrm>
            <a:off x="3322283" y="2780443"/>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E3C3D7E3-C02A-4317-A867-DFC69DABC5B2}"/>
              </a:ext>
            </a:extLst>
          </p:cNvPr>
          <p:cNvSpPr txBox="1"/>
          <p:nvPr/>
        </p:nvSpPr>
        <p:spPr>
          <a:xfrm>
            <a:off x="6295363" y="3835950"/>
            <a:ext cx="4221098" cy="1200329"/>
          </a:xfrm>
          <a:prstGeom prst="rect">
            <a:avLst/>
          </a:prstGeom>
          <a:noFill/>
        </p:spPr>
        <p:txBody>
          <a:bodyPr wrap="square" rtlCol="0">
            <a:spAutoFit/>
          </a:bodyPr>
          <a:lstStyle/>
          <a:p>
            <a:r>
              <a:rPr lang="zh-CN" altLang="zh-CN" dirty="0"/>
              <a:t>动态不可修改、删除，严格准确记录成员⾏为。支持自定义过滤器，快速聚焦你关注的内容。及时出差在外亦可掌握员工的全动态。</a:t>
            </a:r>
          </a:p>
        </p:txBody>
      </p:sp>
      <p:sp>
        <p:nvSpPr>
          <p:cNvPr id="5" name="矩形 4">
            <a:extLst>
              <a:ext uri="{FF2B5EF4-FFF2-40B4-BE49-F238E27FC236}">
                <a16:creationId xmlns:a16="http://schemas.microsoft.com/office/drawing/2014/main" id="{09AD3CC4-4D5D-48BF-9BB6-15C48BD83C75}"/>
              </a:ext>
            </a:extLst>
          </p:cNvPr>
          <p:cNvSpPr/>
          <p:nvPr/>
        </p:nvSpPr>
        <p:spPr>
          <a:xfrm>
            <a:off x="7378146" y="2146300"/>
            <a:ext cx="1207929" cy="109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E33B02-93D1-48E0-A62D-73C29ED7C65B}"/>
              </a:ext>
            </a:extLst>
          </p:cNvPr>
          <p:cNvSpPr txBox="1"/>
          <p:nvPr/>
        </p:nvSpPr>
        <p:spPr>
          <a:xfrm>
            <a:off x="7720027" y="2283454"/>
            <a:ext cx="4378670" cy="707886"/>
          </a:xfrm>
          <a:prstGeom prst="rect">
            <a:avLst/>
          </a:prstGeom>
          <a:noFill/>
        </p:spPr>
        <p:txBody>
          <a:bodyPr wrap="square" rtlCol="0">
            <a:spAutoFit/>
          </a:bodyPr>
          <a:lstStyle/>
          <a:p>
            <a:pPr lvl="0" defTabSz="457200">
              <a:defRPr/>
            </a:pPr>
            <a:r>
              <a:rPr lang="zh-CN" altLang="en-US" sz="4000" b="1" dirty="0">
                <a:solidFill>
                  <a:srgbClr val="0E5458"/>
                </a:solidFill>
                <a:latin typeface="Century Gothic" panose="020B0502020202020204" pitchFamily="34" charset="0"/>
                <a:ea typeface="等线" panose="02010600030101010101" pitchFamily="2" charset="-122"/>
              </a:rPr>
              <a:t>团队动态记录</a:t>
            </a:r>
            <a:endParaRPr kumimoji="0" lang="zh-CN" altLang="en-US" sz="4000" b="1" i="0" u="none" strike="noStrike" kern="1200" cap="none" spc="0" normalizeH="0" baseline="0" noProof="0" dirty="0">
              <a:ln>
                <a:noFill/>
              </a:ln>
              <a:solidFill>
                <a:srgbClr val="0E5458"/>
              </a:solidFill>
              <a:effectLst/>
              <a:uLnTx/>
              <a:uFillTx/>
              <a:latin typeface="Century Gothic" panose="020B0502020202020204" pitchFamily="34" charset="0"/>
              <a:ea typeface="等线" panose="02010600030101010101" pitchFamily="2" charset="-122"/>
            </a:endParaRPr>
          </a:p>
        </p:txBody>
      </p:sp>
      <p:sp>
        <p:nvSpPr>
          <p:cNvPr id="24" name="文本框 23">
            <a:extLst>
              <a:ext uri="{FF2B5EF4-FFF2-40B4-BE49-F238E27FC236}">
                <a16:creationId xmlns:a16="http://schemas.microsoft.com/office/drawing/2014/main" id="{F7AA092E-6B07-430B-9BA5-41B701196B63}"/>
              </a:ext>
            </a:extLst>
          </p:cNvPr>
          <p:cNvSpPr txBox="1"/>
          <p:nvPr/>
        </p:nvSpPr>
        <p:spPr>
          <a:xfrm>
            <a:off x="4821156" y="432774"/>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未来产品使用描述</a:t>
            </a:r>
          </a:p>
        </p:txBody>
      </p:sp>
      <p:pic>
        <p:nvPicPr>
          <p:cNvPr id="21" name="图片 20">
            <a:extLst>
              <a:ext uri="{FF2B5EF4-FFF2-40B4-BE49-F238E27FC236}">
                <a16:creationId xmlns:a16="http://schemas.microsoft.com/office/drawing/2014/main" id="{893BBED7-B5C1-4088-85F6-4BF62C23E222}"/>
              </a:ext>
            </a:extLst>
          </p:cNvPr>
          <p:cNvPicPr/>
          <p:nvPr/>
        </p:nvPicPr>
        <p:blipFill>
          <a:blip r:embed="rId4"/>
          <a:stretch>
            <a:fillRect/>
          </a:stretch>
        </p:blipFill>
        <p:spPr>
          <a:xfrm>
            <a:off x="1731115" y="1099178"/>
            <a:ext cx="3606052" cy="4491941"/>
          </a:xfrm>
          <a:prstGeom prst="rect">
            <a:avLst/>
          </a:prstGeom>
        </p:spPr>
      </p:pic>
    </p:spTree>
    <p:extLst>
      <p:ext uri="{BB962C8B-B14F-4D97-AF65-F5344CB8AC3E}">
        <p14:creationId xmlns:p14="http://schemas.microsoft.com/office/powerpoint/2010/main" val="1105507114"/>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2" name="图文框 1">
            <a:extLst>
              <a:ext uri="{FF2B5EF4-FFF2-40B4-BE49-F238E27FC236}">
                <a16:creationId xmlns:a16="http://schemas.microsoft.com/office/drawing/2014/main" id="{F56E5712-67C7-4303-9DEC-9D7486291721}"/>
              </a:ext>
            </a:extLst>
          </p:cNvPr>
          <p:cNvSpPr/>
          <p:nvPr/>
        </p:nvSpPr>
        <p:spPr>
          <a:xfrm>
            <a:off x="1213341" y="1607702"/>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图文框 14">
            <a:extLst>
              <a:ext uri="{FF2B5EF4-FFF2-40B4-BE49-F238E27FC236}">
                <a16:creationId xmlns:a16="http://schemas.microsoft.com/office/drawing/2014/main" id="{7BC3B8E0-38E9-4D2A-AA9C-C692C8F427E5}"/>
              </a:ext>
            </a:extLst>
          </p:cNvPr>
          <p:cNvSpPr/>
          <p:nvPr/>
        </p:nvSpPr>
        <p:spPr>
          <a:xfrm>
            <a:off x="3322283" y="2780443"/>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E3C3D7E3-C02A-4317-A867-DFC69DABC5B2}"/>
              </a:ext>
            </a:extLst>
          </p:cNvPr>
          <p:cNvSpPr txBox="1"/>
          <p:nvPr/>
        </p:nvSpPr>
        <p:spPr>
          <a:xfrm>
            <a:off x="6295363" y="3835950"/>
            <a:ext cx="4221098" cy="646331"/>
          </a:xfrm>
          <a:prstGeom prst="rect">
            <a:avLst/>
          </a:prstGeom>
          <a:noFill/>
        </p:spPr>
        <p:txBody>
          <a:bodyPr wrap="square" rtlCol="0">
            <a:spAutoFit/>
          </a:bodyPr>
          <a:lstStyle/>
          <a:p>
            <a:r>
              <a:rPr lang="zh-CN" altLang="zh-CN" dirty="0"/>
              <a:t>可以自定义角色，让不同角色拥有不同权限，方便管理。</a:t>
            </a:r>
          </a:p>
        </p:txBody>
      </p:sp>
      <p:sp>
        <p:nvSpPr>
          <p:cNvPr id="5" name="矩形 4">
            <a:extLst>
              <a:ext uri="{FF2B5EF4-FFF2-40B4-BE49-F238E27FC236}">
                <a16:creationId xmlns:a16="http://schemas.microsoft.com/office/drawing/2014/main" id="{09AD3CC4-4D5D-48BF-9BB6-15C48BD83C75}"/>
              </a:ext>
            </a:extLst>
          </p:cNvPr>
          <p:cNvSpPr/>
          <p:nvPr/>
        </p:nvSpPr>
        <p:spPr>
          <a:xfrm>
            <a:off x="7378146" y="2146300"/>
            <a:ext cx="1207929" cy="109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E33B02-93D1-48E0-A62D-73C29ED7C65B}"/>
              </a:ext>
            </a:extLst>
          </p:cNvPr>
          <p:cNvSpPr txBox="1"/>
          <p:nvPr/>
        </p:nvSpPr>
        <p:spPr>
          <a:xfrm>
            <a:off x="7720027" y="2283454"/>
            <a:ext cx="4378670" cy="707886"/>
          </a:xfrm>
          <a:prstGeom prst="rect">
            <a:avLst/>
          </a:prstGeom>
          <a:noFill/>
        </p:spPr>
        <p:txBody>
          <a:bodyPr wrap="square" rtlCol="0">
            <a:spAutoFit/>
          </a:bodyPr>
          <a:lstStyle/>
          <a:p>
            <a:pPr lvl="0" defTabSz="457200">
              <a:defRPr/>
            </a:pPr>
            <a:r>
              <a:rPr lang="zh-CN" altLang="en-US" sz="4000" b="1" dirty="0">
                <a:solidFill>
                  <a:srgbClr val="0E5458"/>
                </a:solidFill>
                <a:latin typeface="Century Gothic" panose="020B0502020202020204" pitchFamily="34" charset="0"/>
                <a:ea typeface="等线" panose="02010600030101010101" pitchFamily="2" charset="-122"/>
              </a:rPr>
              <a:t>成员权限管理</a:t>
            </a:r>
            <a:endParaRPr kumimoji="0" lang="zh-CN" altLang="en-US" sz="4000" b="1" i="0" u="none" strike="noStrike" kern="1200" cap="none" spc="0" normalizeH="0" baseline="0" noProof="0" dirty="0">
              <a:ln>
                <a:noFill/>
              </a:ln>
              <a:solidFill>
                <a:srgbClr val="0E5458"/>
              </a:solidFill>
              <a:effectLst/>
              <a:uLnTx/>
              <a:uFillTx/>
              <a:latin typeface="Century Gothic" panose="020B0502020202020204" pitchFamily="34" charset="0"/>
              <a:ea typeface="等线" panose="02010600030101010101" pitchFamily="2" charset="-122"/>
            </a:endParaRPr>
          </a:p>
        </p:txBody>
      </p:sp>
      <p:sp>
        <p:nvSpPr>
          <p:cNvPr id="24" name="文本框 23">
            <a:extLst>
              <a:ext uri="{FF2B5EF4-FFF2-40B4-BE49-F238E27FC236}">
                <a16:creationId xmlns:a16="http://schemas.microsoft.com/office/drawing/2014/main" id="{F7AA092E-6B07-430B-9BA5-41B701196B63}"/>
              </a:ext>
            </a:extLst>
          </p:cNvPr>
          <p:cNvSpPr txBox="1"/>
          <p:nvPr/>
        </p:nvSpPr>
        <p:spPr>
          <a:xfrm>
            <a:off x="4821156" y="432774"/>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未来产品使用描述</a:t>
            </a:r>
          </a:p>
        </p:txBody>
      </p:sp>
      <p:pic>
        <p:nvPicPr>
          <p:cNvPr id="19" name="图片 18">
            <a:extLst>
              <a:ext uri="{FF2B5EF4-FFF2-40B4-BE49-F238E27FC236}">
                <a16:creationId xmlns:a16="http://schemas.microsoft.com/office/drawing/2014/main" id="{820187AA-D026-4B47-80C3-E753DF290B79}"/>
              </a:ext>
            </a:extLst>
          </p:cNvPr>
          <p:cNvPicPr/>
          <p:nvPr/>
        </p:nvPicPr>
        <p:blipFill>
          <a:blip r:embed="rId4"/>
          <a:stretch>
            <a:fillRect/>
          </a:stretch>
        </p:blipFill>
        <p:spPr>
          <a:xfrm>
            <a:off x="1616848" y="1171793"/>
            <a:ext cx="3919301" cy="4169376"/>
          </a:xfrm>
          <a:prstGeom prst="rect">
            <a:avLst/>
          </a:prstGeom>
        </p:spPr>
      </p:pic>
    </p:spTree>
    <p:extLst>
      <p:ext uri="{BB962C8B-B14F-4D97-AF65-F5344CB8AC3E}">
        <p14:creationId xmlns:p14="http://schemas.microsoft.com/office/powerpoint/2010/main" val="1686537295"/>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2" name="图文框 1">
            <a:extLst>
              <a:ext uri="{FF2B5EF4-FFF2-40B4-BE49-F238E27FC236}">
                <a16:creationId xmlns:a16="http://schemas.microsoft.com/office/drawing/2014/main" id="{F56E5712-67C7-4303-9DEC-9D7486291721}"/>
              </a:ext>
            </a:extLst>
          </p:cNvPr>
          <p:cNvSpPr/>
          <p:nvPr/>
        </p:nvSpPr>
        <p:spPr>
          <a:xfrm>
            <a:off x="1213341" y="1607702"/>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图文框 14">
            <a:extLst>
              <a:ext uri="{FF2B5EF4-FFF2-40B4-BE49-F238E27FC236}">
                <a16:creationId xmlns:a16="http://schemas.microsoft.com/office/drawing/2014/main" id="{7BC3B8E0-38E9-4D2A-AA9C-C692C8F427E5}"/>
              </a:ext>
            </a:extLst>
          </p:cNvPr>
          <p:cNvSpPr/>
          <p:nvPr/>
        </p:nvSpPr>
        <p:spPr>
          <a:xfrm>
            <a:off x="3322283" y="2780443"/>
            <a:ext cx="2552700" cy="3111500"/>
          </a:xfrm>
          <a:prstGeom prst="frame">
            <a:avLst>
              <a:gd name="adj1" fmla="val 1057"/>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E3C3D7E3-C02A-4317-A867-DFC69DABC5B2}"/>
              </a:ext>
            </a:extLst>
          </p:cNvPr>
          <p:cNvSpPr txBox="1"/>
          <p:nvPr/>
        </p:nvSpPr>
        <p:spPr>
          <a:xfrm>
            <a:off x="6295363" y="3835950"/>
            <a:ext cx="4221098" cy="646331"/>
          </a:xfrm>
          <a:prstGeom prst="rect">
            <a:avLst/>
          </a:prstGeom>
          <a:noFill/>
        </p:spPr>
        <p:txBody>
          <a:bodyPr wrap="square" rtlCol="0">
            <a:spAutoFit/>
          </a:bodyPr>
          <a:lstStyle/>
          <a:p>
            <a:r>
              <a:rPr lang="zh-CN" altLang="zh-CN" dirty="0"/>
              <a:t>自动归纳清单，方便员工操作；可自定义设置日报、周报、月报来灵活管理。</a:t>
            </a:r>
          </a:p>
        </p:txBody>
      </p:sp>
      <p:sp>
        <p:nvSpPr>
          <p:cNvPr id="5" name="矩形 4">
            <a:extLst>
              <a:ext uri="{FF2B5EF4-FFF2-40B4-BE49-F238E27FC236}">
                <a16:creationId xmlns:a16="http://schemas.microsoft.com/office/drawing/2014/main" id="{09AD3CC4-4D5D-48BF-9BB6-15C48BD83C75}"/>
              </a:ext>
            </a:extLst>
          </p:cNvPr>
          <p:cNvSpPr/>
          <p:nvPr/>
        </p:nvSpPr>
        <p:spPr>
          <a:xfrm>
            <a:off x="7378146" y="2146300"/>
            <a:ext cx="1207929" cy="109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E33B02-93D1-48E0-A62D-73C29ED7C65B}"/>
              </a:ext>
            </a:extLst>
          </p:cNvPr>
          <p:cNvSpPr txBox="1"/>
          <p:nvPr/>
        </p:nvSpPr>
        <p:spPr>
          <a:xfrm>
            <a:off x="7720027" y="2283454"/>
            <a:ext cx="4378670" cy="707886"/>
          </a:xfrm>
          <a:prstGeom prst="rect">
            <a:avLst/>
          </a:prstGeom>
          <a:noFill/>
        </p:spPr>
        <p:txBody>
          <a:bodyPr wrap="square" rtlCol="0">
            <a:spAutoFit/>
          </a:bodyPr>
          <a:lstStyle/>
          <a:p>
            <a:pPr lvl="0" defTabSz="457200">
              <a:defRPr/>
            </a:pPr>
            <a:r>
              <a:rPr lang="zh-CN" altLang="en-US" sz="4000" b="1" dirty="0">
                <a:solidFill>
                  <a:srgbClr val="0E5458"/>
                </a:solidFill>
                <a:latin typeface="Century Gothic" panose="020B0502020202020204" pitchFamily="34" charset="0"/>
                <a:ea typeface="等线" panose="02010600030101010101" pitchFamily="2" charset="-122"/>
              </a:rPr>
              <a:t>团队汇报</a:t>
            </a:r>
            <a:endParaRPr kumimoji="0" lang="zh-CN" altLang="en-US" sz="4000" b="1" i="0" u="none" strike="noStrike" kern="1200" cap="none" spc="0" normalizeH="0" baseline="0" noProof="0" dirty="0">
              <a:ln>
                <a:noFill/>
              </a:ln>
              <a:solidFill>
                <a:srgbClr val="0E5458"/>
              </a:solidFill>
              <a:effectLst/>
              <a:uLnTx/>
              <a:uFillTx/>
              <a:latin typeface="Century Gothic" panose="020B0502020202020204" pitchFamily="34" charset="0"/>
              <a:ea typeface="等线" panose="02010600030101010101" pitchFamily="2" charset="-122"/>
            </a:endParaRPr>
          </a:p>
        </p:txBody>
      </p:sp>
      <p:sp>
        <p:nvSpPr>
          <p:cNvPr id="24" name="文本框 23">
            <a:extLst>
              <a:ext uri="{FF2B5EF4-FFF2-40B4-BE49-F238E27FC236}">
                <a16:creationId xmlns:a16="http://schemas.microsoft.com/office/drawing/2014/main" id="{F7AA092E-6B07-430B-9BA5-41B701196B63}"/>
              </a:ext>
            </a:extLst>
          </p:cNvPr>
          <p:cNvSpPr txBox="1"/>
          <p:nvPr/>
        </p:nvSpPr>
        <p:spPr>
          <a:xfrm>
            <a:off x="4821156" y="432774"/>
            <a:ext cx="3471074" cy="584775"/>
          </a:xfrm>
          <a:prstGeom prst="rect">
            <a:avLst/>
          </a:prstGeom>
          <a:noFill/>
        </p:spPr>
        <p:txBody>
          <a:bodyPr wrap="square" rtlCol="0">
            <a:spAutoFit/>
          </a:bodyPr>
          <a:lstStyle/>
          <a:p>
            <a:pPr algn="ctr"/>
            <a:r>
              <a:rPr lang="zh-CN" altLang="en-US" sz="3200" b="1" dirty="0">
                <a:latin typeface="Century Gothic" panose="020B0502020202020204" pitchFamily="34" charset="0"/>
              </a:rPr>
              <a:t>未来产品使用描述</a:t>
            </a:r>
          </a:p>
        </p:txBody>
      </p:sp>
      <p:pic>
        <p:nvPicPr>
          <p:cNvPr id="21" name="图片 20">
            <a:extLst>
              <a:ext uri="{FF2B5EF4-FFF2-40B4-BE49-F238E27FC236}">
                <a16:creationId xmlns:a16="http://schemas.microsoft.com/office/drawing/2014/main" id="{D1AAF070-CD6B-4187-BD60-297E201AF5AB}"/>
              </a:ext>
            </a:extLst>
          </p:cNvPr>
          <p:cNvPicPr/>
          <p:nvPr/>
        </p:nvPicPr>
        <p:blipFill>
          <a:blip r:embed="rId4"/>
          <a:stretch>
            <a:fillRect/>
          </a:stretch>
        </p:blipFill>
        <p:spPr>
          <a:xfrm>
            <a:off x="1675539" y="1224083"/>
            <a:ext cx="3471075" cy="3837340"/>
          </a:xfrm>
          <a:prstGeom prst="rect">
            <a:avLst/>
          </a:prstGeom>
        </p:spPr>
      </p:pic>
    </p:spTree>
    <p:extLst>
      <p:ext uri="{BB962C8B-B14F-4D97-AF65-F5344CB8AC3E}">
        <p14:creationId xmlns:p14="http://schemas.microsoft.com/office/powerpoint/2010/main" val="2413661960"/>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5400ED-4434-4020-BFA6-1EE0D81C17A4}"/>
              </a:ext>
            </a:extLst>
          </p:cNvPr>
          <p:cNvSpPr/>
          <p:nvPr/>
        </p:nvSpPr>
        <p:spPr>
          <a:xfrm>
            <a:off x="0" y="0"/>
            <a:ext cx="609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8" name="任意多边形: 形状 7">
            <a:extLst>
              <a:ext uri="{FF2B5EF4-FFF2-40B4-BE49-F238E27FC236}">
                <a16:creationId xmlns:a16="http://schemas.microsoft.com/office/drawing/2014/main" id="{6863C5B0-5570-4B37-812F-02830EF41465}"/>
              </a:ext>
            </a:extLst>
          </p:cNvPr>
          <p:cNvSpPr/>
          <p:nvPr/>
        </p:nvSpPr>
        <p:spPr>
          <a:xfrm>
            <a:off x="641349" y="787400"/>
            <a:ext cx="4813300" cy="5689600"/>
          </a:xfrm>
          <a:custGeom>
            <a:avLst/>
            <a:gdLst>
              <a:gd name="connsiteX0" fmla="*/ 2406650 w 4813300"/>
              <a:gd name="connsiteY0" fmla="*/ 1625600 h 5689600"/>
              <a:gd name="connsiteX1" fmla="*/ 1187450 w 4813300"/>
              <a:gd name="connsiteY1" fmla="*/ 2844800 h 5689600"/>
              <a:gd name="connsiteX2" fmla="*/ 2406650 w 4813300"/>
              <a:gd name="connsiteY2" fmla="*/ 4064000 h 5689600"/>
              <a:gd name="connsiteX3" fmla="*/ 3625850 w 4813300"/>
              <a:gd name="connsiteY3" fmla="*/ 2844800 h 5689600"/>
              <a:gd name="connsiteX4" fmla="*/ 2406650 w 4813300"/>
              <a:gd name="connsiteY4" fmla="*/ 1625600 h 5689600"/>
              <a:gd name="connsiteX5" fmla="*/ 0 w 4813300"/>
              <a:gd name="connsiteY5" fmla="*/ 0 h 5689600"/>
              <a:gd name="connsiteX6" fmla="*/ 4813300 w 4813300"/>
              <a:gd name="connsiteY6" fmla="*/ 0 h 5689600"/>
              <a:gd name="connsiteX7" fmla="*/ 4813300 w 4813300"/>
              <a:gd name="connsiteY7" fmla="*/ 5689600 h 5689600"/>
              <a:gd name="connsiteX8" fmla="*/ 0 w 4813300"/>
              <a:gd name="connsiteY8"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3300" h="5689600">
                <a:moveTo>
                  <a:pt x="2406650" y="1625600"/>
                </a:moveTo>
                <a:cubicBezTo>
                  <a:pt x="1733304" y="1625600"/>
                  <a:pt x="1187450" y="2171454"/>
                  <a:pt x="1187450" y="2844800"/>
                </a:cubicBezTo>
                <a:cubicBezTo>
                  <a:pt x="1187450" y="3518146"/>
                  <a:pt x="1733304" y="4064000"/>
                  <a:pt x="2406650" y="4064000"/>
                </a:cubicBezTo>
                <a:cubicBezTo>
                  <a:pt x="3079996" y="4064000"/>
                  <a:pt x="3625850" y="3518146"/>
                  <a:pt x="3625850" y="2844800"/>
                </a:cubicBezTo>
                <a:cubicBezTo>
                  <a:pt x="3625850" y="2171454"/>
                  <a:pt x="3079996" y="1625600"/>
                  <a:pt x="2406650" y="1625600"/>
                </a:cubicBezTo>
                <a:close/>
                <a:moveTo>
                  <a:pt x="0" y="0"/>
                </a:moveTo>
                <a:lnTo>
                  <a:pt x="4813300" y="0"/>
                </a:lnTo>
                <a:lnTo>
                  <a:pt x="4813300" y="5689600"/>
                </a:lnTo>
                <a:lnTo>
                  <a:pt x="0" y="5689600"/>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10" name="文本框 9">
            <a:extLst>
              <a:ext uri="{FF2B5EF4-FFF2-40B4-BE49-F238E27FC236}">
                <a16:creationId xmlns:a16="http://schemas.microsoft.com/office/drawing/2014/main" id="{FD57774C-741B-411C-BA99-B516611ECDA7}"/>
              </a:ext>
            </a:extLst>
          </p:cNvPr>
          <p:cNvSpPr txBox="1"/>
          <p:nvPr/>
        </p:nvSpPr>
        <p:spPr>
          <a:xfrm>
            <a:off x="6737349" y="1425732"/>
            <a:ext cx="536291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black"/>
                </a:solidFill>
                <a:effectLst/>
                <a:uLnTx/>
                <a:uFillTx/>
                <a:latin typeface="Century Gothic" panose="020B0502020202020204" pitchFamily="34" charset="0"/>
                <a:ea typeface="楷体"/>
                <a:cs typeface="+mn-cs"/>
              </a:rPr>
              <a:t>PART </a:t>
            </a:r>
            <a:r>
              <a:rPr lang="en-US" altLang="zh-CN" sz="7200" b="1" dirty="0">
                <a:solidFill>
                  <a:prstClr val="black"/>
                </a:solidFill>
                <a:latin typeface="Century Gothic" panose="020B0502020202020204" pitchFamily="34" charset="0"/>
                <a:ea typeface="楷体"/>
              </a:rPr>
              <a:t> FOUR</a:t>
            </a:r>
            <a:endParaRPr kumimoji="0" lang="zh-CN" altLang="en-US" sz="7200" b="1" i="0" u="none" strike="noStrike" kern="1200" cap="none" spc="0" normalizeH="0" baseline="0" noProof="0" dirty="0">
              <a:ln>
                <a:noFill/>
              </a:ln>
              <a:solidFill>
                <a:prstClr val="black"/>
              </a:solidFill>
              <a:effectLst/>
              <a:uLnTx/>
              <a:uFillTx/>
              <a:latin typeface="Century Gothic" panose="020B0502020202020204" pitchFamily="34" charset="0"/>
              <a:ea typeface="楷体"/>
              <a:cs typeface="+mn-cs"/>
            </a:endParaRPr>
          </a:p>
        </p:txBody>
      </p:sp>
      <p:sp>
        <p:nvSpPr>
          <p:cNvPr id="3" name="文本框 2">
            <a:extLst>
              <a:ext uri="{FF2B5EF4-FFF2-40B4-BE49-F238E27FC236}">
                <a16:creationId xmlns:a16="http://schemas.microsoft.com/office/drawing/2014/main" id="{832B6AC9-73A3-48E9-A521-D5562F6DD41F}"/>
              </a:ext>
            </a:extLst>
          </p:cNvPr>
          <p:cNvSpPr txBox="1"/>
          <p:nvPr/>
        </p:nvSpPr>
        <p:spPr>
          <a:xfrm>
            <a:off x="2494626" y="3009531"/>
            <a:ext cx="123399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rPr>
              <a:t>04</a:t>
            </a:r>
            <a:endParaRPr kumimoji="0" lang="zh-CN" altLang="en-US"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endParaRPr>
          </a:p>
        </p:txBody>
      </p:sp>
      <p:sp>
        <p:nvSpPr>
          <p:cNvPr id="13" name="文本框 12">
            <a:extLst>
              <a:ext uri="{FF2B5EF4-FFF2-40B4-BE49-F238E27FC236}">
                <a16:creationId xmlns:a16="http://schemas.microsoft.com/office/drawing/2014/main" id="{DB34B282-265C-479E-86AA-A3C3B97178DC}"/>
              </a:ext>
            </a:extLst>
          </p:cNvPr>
          <p:cNvSpPr txBox="1"/>
          <p:nvPr/>
        </p:nvSpPr>
        <p:spPr>
          <a:xfrm>
            <a:off x="7307926" y="3429000"/>
            <a:ext cx="4187825" cy="1015663"/>
          </a:xfrm>
          <a:prstGeom prst="rect">
            <a:avLst/>
          </a:prstGeom>
          <a:noFill/>
        </p:spPr>
        <p:txBody>
          <a:bodyPr wrap="square" rtlCol="0">
            <a:spAutoFit/>
          </a:bodyPr>
          <a:lstStyle/>
          <a:p>
            <a:pPr algn="ctr"/>
            <a:r>
              <a:rPr lang="zh-CN" altLang="en-US" sz="6000" b="1" dirty="0">
                <a:latin typeface="微软雅黑 Light" panose="020B0502040204020203" pitchFamily="34" charset="-122"/>
                <a:ea typeface="微软雅黑 Light" panose="020B0502040204020203" pitchFamily="34" charset="-122"/>
              </a:rPr>
              <a:t>盈利模式</a:t>
            </a:r>
          </a:p>
        </p:txBody>
      </p:sp>
    </p:spTree>
    <p:extLst>
      <p:ext uri="{BB962C8B-B14F-4D97-AF65-F5344CB8AC3E}">
        <p14:creationId xmlns:p14="http://schemas.microsoft.com/office/powerpoint/2010/main" val="4095755408"/>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34AFF07-12F5-4DF4-851D-2EF0C92E3EE9}"/>
              </a:ext>
            </a:extLst>
          </p:cNvPr>
          <p:cNvSpPr/>
          <p:nvPr/>
        </p:nvSpPr>
        <p:spPr>
          <a:xfrm>
            <a:off x="374650" y="313590"/>
            <a:ext cx="11442700" cy="623082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14430" y="704850"/>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sp>
        <p:nvSpPr>
          <p:cNvPr id="6" name="文本框 5">
            <a:extLst>
              <a:ext uri="{FF2B5EF4-FFF2-40B4-BE49-F238E27FC236}">
                <a16:creationId xmlns:a16="http://schemas.microsoft.com/office/drawing/2014/main" id="{70147145-36F1-4EC6-A7F9-8802B73A83FC}"/>
              </a:ext>
            </a:extLst>
          </p:cNvPr>
          <p:cNvSpPr txBox="1"/>
          <p:nvPr/>
        </p:nvSpPr>
        <p:spPr>
          <a:xfrm>
            <a:off x="4869322" y="845509"/>
            <a:ext cx="2453356" cy="769441"/>
          </a:xfrm>
          <a:prstGeom prst="rect">
            <a:avLst/>
          </a:prstGeom>
          <a:noFill/>
        </p:spPr>
        <p:txBody>
          <a:bodyPr wrap="square" rtlCol="0">
            <a:spAutoFit/>
          </a:bodyPr>
          <a:lstStyle/>
          <a:p>
            <a:r>
              <a:rPr lang="en-US" altLang="zh-CN" sz="4400" dirty="0">
                <a:latin typeface="微软雅黑 Light" panose="020B0502040204020203" pitchFamily="34" charset="-122"/>
                <a:ea typeface="微软雅黑 Light" panose="020B0502040204020203" pitchFamily="34" charset="-122"/>
              </a:rPr>
              <a:t>Contents</a:t>
            </a:r>
            <a:endParaRPr lang="zh-CN" altLang="en-US" sz="4400" dirty="0">
              <a:latin typeface="微软雅黑 Light" panose="020B0502040204020203" pitchFamily="34" charset="-122"/>
              <a:ea typeface="微软雅黑 Light" panose="020B0502040204020203" pitchFamily="34" charset="-122"/>
            </a:endParaRPr>
          </a:p>
        </p:txBody>
      </p:sp>
      <p:grpSp>
        <p:nvGrpSpPr>
          <p:cNvPr id="29" name="组合 28">
            <a:extLst>
              <a:ext uri="{FF2B5EF4-FFF2-40B4-BE49-F238E27FC236}">
                <a16:creationId xmlns:a16="http://schemas.microsoft.com/office/drawing/2014/main" id="{A0FF1107-CB74-4F98-8CDC-EEEACBE53E16}"/>
              </a:ext>
            </a:extLst>
          </p:cNvPr>
          <p:cNvGrpSpPr/>
          <p:nvPr/>
        </p:nvGrpSpPr>
        <p:grpSpPr>
          <a:xfrm>
            <a:off x="694763" y="51816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useBgFill="1">
        <p:nvSpPr>
          <p:cNvPr id="7" name="椭圆 6">
            <a:extLst>
              <a:ext uri="{FF2B5EF4-FFF2-40B4-BE49-F238E27FC236}">
                <a16:creationId xmlns:a16="http://schemas.microsoft.com/office/drawing/2014/main" id="{94BF22D5-AD79-45FC-8569-DCAF0572C27D}"/>
              </a:ext>
            </a:extLst>
          </p:cNvPr>
          <p:cNvSpPr/>
          <p:nvPr/>
        </p:nvSpPr>
        <p:spPr>
          <a:xfrm>
            <a:off x="1568302" y="2190750"/>
            <a:ext cx="1609725" cy="1609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3" name="椭圆 32">
            <a:extLst>
              <a:ext uri="{FF2B5EF4-FFF2-40B4-BE49-F238E27FC236}">
                <a16:creationId xmlns:a16="http://schemas.microsoft.com/office/drawing/2014/main" id="{98B28C22-E675-4A53-99C5-74008D58131F}"/>
              </a:ext>
            </a:extLst>
          </p:cNvPr>
          <p:cNvSpPr/>
          <p:nvPr/>
        </p:nvSpPr>
        <p:spPr>
          <a:xfrm>
            <a:off x="3457576" y="2213154"/>
            <a:ext cx="1609725" cy="1609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6" name="椭圆 35">
            <a:extLst>
              <a:ext uri="{FF2B5EF4-FFF2-40B4-BE49-F238E27FC236}">
                <a16:creationId xmlns:a16="http://schemas.microsoft.com/office/drawing/2014/main" id="{18AEC89B-CFAF-40A9-B14A-6A961DFECAEA}"/>
              </a:ext>
            </a:extLst>
          </p:cNvPr>
          <p:cNvSpPr/>
          <p:nvPr/>
        </p:nvSpPr>
        <p:spPr>
          <a:xfrm>
            <a:off x="5281539" y="2190750"/>
            <a:ext cx="1609725" cy="1609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7" name="椭圆 36">
            <a:extLst>
              <a:ext uri="{FF2B5EF4-FFF2-40B4-BE49-F238E27FC236}">
                <a16:creationId xmlns:a16="http://schemas.microsoft.com/office/drawing/2014/main" id="{3F875DF3-E162-4377-BAAB-E2286243E70F}"/>
              </a:ext>
            </a:extLst>
          </p:cNvPr>
          <p:cNvSpPr/>
          <p:nvPr/>
        </p:nvSpPr>
        <p:spPr>
          <a:xfrm>
            <a:off x="7118740" y="2190750"/>
            <a:ext cx="1609725" cy="1609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CE4ADA6-2E1A-440E-B8DB-0C73DF86C71C}"/>
              </a:ext>
            </a:extLst>
          </p:cNvPr>
          <p:cNvSpPr txBox="1"/>
          <p:nvPr/>
        </p:nvSpPr>
        <p:spPr>
          <a:xfrm>
            <a:off x="1692125" y="2833351"/>
            <a:ext cx="1362075" cy="369332"/>
          </a:xfrm>
          <a:prstGeom prst="rect">
            <a:avLst/>
          </a:prstGeom>
          <a:noFill/>
        </p:spPr>
        <p:txBody>
          <a:bodyPr wrap="square" rtlCol="0">
            <a:spAutoFit/>
          </a:bodyPr>
          <a:lstStyle/>
          <a:p>
            <a:r>
              <a:rPr lang="en-US" altLang="zh-CN" b="1" dirty="0">
                <a:solidFill>
                  <a:schemeClr val="bg1"/>
                </a:solidFill>
                <a:latin typeface="Century Gothic" panose="020B0502020202020204" pitchFamily="34" charset="0"/>
              </a:rPr>
              <a:t>PART ONE</a:t>
            </a:r>
            <a:endParaRPr lang="zh-CN" altLang="en-US" b="1" dirty="0">
              <a:solidFill>
                <a:schemeClr val="bg1"/>
              </a:solidFill>
              <a:latin typeface="Century Gothic" panose="020B0502020202020204" pitchFamily="34" charset="0"/>
            </a:endParaRPr>
          </a:p>
        </p:txBody>
      </p:sp>
      <p:sp>
        <p:nvSpPr>
          <p:cNvPr id="39" name="文本框 38">
            <a:extLst>
              <a:ext uri="{FF2B5EF4-FFF2-40B4-BE49-F238E27FC236}">
                <a16:creationId xmlns:a16="http://schemas.microsoft.com/office/drawing/2014/main" id="{3B1FA046-57C5-44CA-A29C-490F3BA39227}"/>
              </a:ext>
            </a:extLst>
          </p:cNvPr>
          <p:cNvSpPr txBox="1"/>
          <p:nvPr/>
        </p:nvSpPr>
        <p:spPr>
          <a:xfrm>
            <a:off x="1630211" y="3882141"/>
            <a:ext cx="1485902" cy="338554"/>
          </a:xfrm>
          <a:prstGeom prst="rect">
            <a:avLst/>
          </a:prstGeom>
          <a:noFill/>
        </p:spPr>
        <p:txBody>
          <a:bodyPr wrap="square" rtlCol="0">
            <a:spAutoFit/>
          </a:bodyPr>
          <a:lstStyle/>
          <a:p>
            <a:pPr algn="ctr"/>
            <a:r>
              <a:rPr lang="zh-CN" altLang="en-US" sz="1600" b="1" dirty="0">
                <a:latin typeface="微软雅黑 Light" panose="020B0502040204020203" pitchFamily="34" charset="-122"/>
                <a:ea typeface="微软雅黑 Light" panose="020B0502040204020203" pitchFamily="34" charset="-122"/>
              </a:rPr>
              <a:t>概述</a:t>
            </a:r>
          </a:p>
        </p:txBody>
      </p:sp>
      <p:sp>
        <p:nvSpPr>
          <p:cNvPr id="40" name="文本框 39">
            <a:extLst>
              <a:ext uri="{FF2B5EF4-FFF2-40B4-BE49-F238E27FC236}">
                <a16:creationId xmlns:a16="http://schemas.microsoft.com/office/drawing/2014/main" id="{43C53196-437B-4A05-BD69-0D5A28FE6B92}"/>
              </a:ext>
            </a:extLst>
          </p:cNvPr>
          <p:cNvSpPr txBox="1"/>
          <p:nvPr/>
        </p:nvSpPr>
        <p:spPr>
          <a:xfrm>
            <a:off x="3600867" y="2855755"/>
            <a:ext cx="1362075" cy="369332"/>
          </a:xfrm>
          <a:prstGeom prst="rect">
            <a:avLst/>
          </a:prstGeom>
          <a:noFill/>
        </p:spPr>
        <p:txBody>
          <a:bodyPr wrap="square" rtlCol="0">
            <a:spAutoFit/>
          </a:bodyPr>
          <a:lstStyle/>
          <a:p>
            <a:r>
              <a:rPr lang="en-US" altLang="zh-CN" b="1" dirty="0">
                <a:solidFill>
                  <a:schemeClr val="bg1"/>
                </a:solidFill>
                <a:latin typeface="Century Gothic" panose="020B0502020202020204" pitchFamily="34" charset="0"/>
              </a:rPr>
              <a:t>PART TWO</a:t>
            </a:r>
            <a:endParaRPr lang="zh-CN" altLang="en-US" b="1" dirty="0">
              <a:solidFill>
                <a:schemeClr val="bg1"/>
              </a:solidFill>
              <a:latin typeface="Century Gothic" panose="020B0502020202020204" pitchFamily="34" charset="0"/>
            </a:endParaRPr>
          </a:p>
        </p:txBody>
      </p:sp>
      <p:sp>
        <p:nvSpPr>
          <p:cNvPr id="41" name="TextBox 27">
            <a:extLst>
              <a:ext uri="{FF2B5EF4-FFF2-40B4-BE49-F238E27FC236}">
                <a16:creationId xmlns:a16="http://schemas.microsoft.com/office/drawing/2014/main" id="{06C49B34-03A7-4B93-B700-AAB6140C82DB}"/>
              </a:ext>
            </a:extLst>
          </p:cNvPr>
          <p:cNvSpPr txBox="1"/>
          <p:nvPr/>
        </p:nvSpPr>
        <p:spPr>
          <a:xfrm>
            <a:off x="3424447" y="4271961"/>
            <a:ext cx="1714914" cy="879664"/>
          </a:xfrm>
          <a:prstGeom prst="rect">
            <a:avLst/>
          </a:prstGeom>
          <a:noFill/>
        </p:spPr>
        <p:txBody>
          <a:bodyPr wrap="square" rtlCol="0">
            <a:spAutoFit/>
          </a:bodyPr>
          <a:lstStyle/>
          <a:p>
            <a:pPr algn="ctr">
              <a:lnSpc>
                <a:spcPct val="200000"/>
              </a:lnSpc>
            </a:pP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基于</a:t>
            </a:r>
            <a:r>
              <a:rPr lang="en-US" altLang="zh-CN" sz="900" dirty="0">
                <a:solidFill>
                  <a:schemeClr val="tx1">
                    <a:lumMod val="85000"/>
                    <a:lumOff val="15000"/>
                  </a:schemeClr>
                </a:solidFill>
                <a:latin typeface="Century Gothic" panose="020B0502020202020204" pitchFamily="34" charset="0"/>
                <a:ea typeface="Lato Light" charset="0"/>
                <a:cs typeface="Lato Light" charset="0"/>
              </a:rPr>
              <a:t>web</a:t>
            </a: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的项目任务及团队协作管理套件，已日渐成为项目管理的常用帮手。</a:t>
            </a:r>
            <a:endParaRPr lang="en-US" sz="900" dirty="0">
              <a:solidFill>
                <a:schemeClr val="tx1">
                  <a:lumMod val="85000"/>
                  <a:lumOff val="15000"/>
                </a:schemeClr>
              </a:solidFill>
              <a:latin typeface="Century Gothic" panose="020B0502020202020204" pitchFamily="34" charset="0"/>
              <a:ea typeface="Lato Light" charset="0"/>
              <a:cs typeface="Lato Light" charset="0"/>
            </a:endParaRPr>
          </a:p>
        </p:txBody>
      </p:sp>
      <p:sp>
        <p:nvSpPr>
          <p:cNvPr id="42" name="文本框 41">
            <a:extLst>
              <a:ext uri="{FF2B5EF4-FFF2-40B4-BE49-F238E27FC236}">
                <a16:creationId xmlns:a16="http://schemas.microsoft.com/office/drawing/2014/main" id="{85191B44-F715-4097-B3B4-198801132DA9}"/>
              </a:ext>
            </a:extLst>
          </p:cNvPr>
          <p:cNvSpPr txBox="1"/>
          <p:nvPr/>
        </p:nvSpPr>
        <p:spPr>
          <a:xfrm>
            <a:off x="3538953" y="3904545"/>
            <a:ext cx="1485902" cy="338554"/>
          </a:xfrm>
          <a:prstGeom prst="rect">
            <a:avLst/>
          </a:prstGeom>
          <a:noFill/>
        </p:spPr>
        <p:txBody>
          <a:bodyPr wrap="square" rtlCol="0">
            <a:spAutoFit/>
          </a:bodyPr>
          <a:lstStyle/>
          <a:p>
            <a:pPr algn="ctr"/>
            <a:r>
              <a:rPr lang="zh-CN" altLang="en-US" sz="1600" b="1" dirty="0">
                <a:latin typeface="微软雅黑 Light" panose="020B0502040204020203" pitchFamily="34" charset="-122"/>
                <a:ea typeface="微软雅黑 Light" panose="020B0502040204020203" pitchFamily="34" charset="-122"/>
              </a:rPr>
              <a:t>当前的形势</a:t>
            </a:r>
          </a:p>
        </p:txBody>
      </p:sp>
      <p:sp>
        <p:nvSpPr>
          <p:cNvPr id="46" name="文本框 45">
            <a:extLst>
              <a:ext uri="{FF2B5EF4-FFF2-40B4-BE49-F238E27FC236}">
                <a16:creationId xmlns:a16="http://schemas.microsoft.com/office/drawing/2014/main" id="{3B46BE8D-F693-41B3-92C4-AE45D2A2C50E}"/>
              </a:ext>
            </a:extLst>
          </p:cNvPr>
          <p:cNvSpPr txBox="1"/>
          <p:nvPr/>
        </p:nvSpPr>
        <p:spPr>
          <a:xfrm>
            <a:off x="5418458" y="2833351"/>
            <a:ext cx="1435895" cy="369332"/>
          </a:xfrm>
          <a:prstGeom prst="rect">
            <a:avLst/>
          </a:prstGeom>
          <a:noFill/>
        </p:spPr>
        <p:txBody>
          <a:bodyPr wrap="square" rtlCol="0">
            <a:spAutoFit/>
          </a:bodyPr>
          <a:lstStyle/>
          <a:p>
            <a:r>
              <a:rPr lang="en-US" altLang="zh-CN" b="1" dirty="0">
                <a:solidFill>
                  <a:schemeClr val="bg1"/>
                </a:solidFill>
                <a:latin typeface="Century Gothic" panose="020B0502020202020204" pitchFamily="34" charset="0"/>
              </a:rPr>
              <a:t>PART THREE</a:t>
            </a:r>
            <a:endParaRPr lang="zh-CN" altLang="en-US" b="1" dirty="0">
              <a:solidFill>
                <a:schemeClr val="bg1"/>
              </a:solidFill>
              <a:latin typeface="Century Gothic" panose="020B0502020202020204" pitchFamily="34" charset="0"/>
            </a:endParaRPr>
          </a:p>
        </p:txBody>
      </p:sp>
      <p:sp>
        <p:nvSpPr>
          <p:cNvPr id="48" name="文本框 47">
            <a:extLst>
              <a:ext uri="{FF2B5EF4-FFF2-40B4-BE49-F238E27FC236}">
                <a16:creationId xmlns:a16="http://schemas.microsoft.com/office/drawing/2014/main" id="{C682B3B3-A917-4C50-8352-E356D5B11DF4}"/>
              </a:ext>
            </a:extLst>
          </p:cNvPr>
          <p:cNvSpPr txBox="1"/>
          <p:nvPr/>
        </p:nvSpPr>
        <p:spPr>
          <a:xfrm>
            <a:off x="5412505" y="3882141"/>
            <a:ext cx="1485902" cy="338554"/>
          </a:xfrm>
          <a:prstGeom prst="rect">
            <a:avLst/>
          </a:prstGeom>
          <a:noFill/>
        </p:spPr>
        <p:txBody>
          <a:bodyPr wrap="square" rtlCol="0">
            <a:spAutoFit/>
          </a:bodyPr>
          <a:lstStyle/>
          <a:p>
            <a:pPr algn="ctr"/>
            <a:r>
              <a:rPr lang="zh-CN" altLang="en-US" sz="1600" b="1" dirty="0">
                <a:latin typeface="微软雅黑 Light" panose="020B0502040204020203" pitchFamily="34" charset="-122"/>
                <a:ea typeface="微软雅黑 Light" panose="020B0502040204020203" pitchFamily="34" charset="-122"/>
              </a:rPr>
              <a:t>需求</a:t>
            </a:r>
            <a:r>
              <a:rPr lang="en-US" altLang="zh-CN" sz="1600" b="1" dirty="0">
                <a:latin typeface="微软雅黑 Light" panose="020B0502040204020203" pitchFamily="34" charset="-122"/>
                <a:ea typeface="微软雅黑 Light" panose="020B0502040204020203" pitchFamily="34" charset="-122"/>
              </a:rPr>
              <a:t>&amp;</a:t>
            </a:r>
            <a:r>
              <a:rPr lang="zh-CN" altLang="en-US" sz="1600" b="1" dirty="0">
                <a:latin typeface="微软雅黑 Light" panose="020B0502040204020203" pitchFamily="34" charset="-122"/>
                <a:ea typeface="微软雅黑 Light" panose="020B0502040204020203" pitchFamily="34" charset="-122"/>
              </a:rPr>
              <a:t>设想</a:t>
            </a:r>
          </a:p>
        </p:txBody>
      </p:sp>
      <p:sp>
        <p:nvSpPr>
          <p:cNvPr id="49" name="文本框 48">
            <a:extLst>
              <a:ext uri="{FF2B5EF4-FFF2-40B4-BE49-F238E27FC236}">
                <a16:creationId xmlns:a16="http://schemas.microsoft.com/office/drawing/2014/main" id="{66F10A21-3811-4E91-8D4B-67ECE607805A}"/>
              </a:ext>
            </a:extLst>
          </p:cNvPr>
          <p:cNvSpPr txBox="1"/>
          <p:nvPr/>
        </p:nvSpPr>
        <p:spPr>
          <a:xfrm>
            <a:off x="7267152" y="2833351"/>
            <a:ext cx="1435895" cy="369332"/>
          </a:xfrm>
          <a:prstGeom prst="rect">
            <a:avLst/>
          </a:prstGeom>
          <a:noFill/>
        </p:spPr>
        <p:txBody>
          <a:bodyPr wrap="square" rtlCol="0">
            <a:spAutoFit/>
          </a:bodyPr>
          <a:lstStyle/>
          <a:p>
            <a:r>
              <a:rPr lang="en-US" altLang="zh-CN" b="1" dirty="0">
                <a:solidFill>
                  <a:schemeClr val="bg1"/>
                </a:solidFill>
                <a:latin typeface="Century Gothic" panose="020B0502020202020204" pitchFamily="34" charset="0"/>
              </a:rPr>
              <a:t>PART FOUR</a:t>
            </a:r>
            <a:endParaRPr lang="zh-CN" altLang="en-US" b="1" dirty="0">
              <a:solidFill>
                <a:schemeClr val="bg1"/>
              </a:solidFill>
              <a:latin typeface="Century Gothic" panose="020B0502020202020204" pitchFamily="34" charset="0"/>
            </a:endParaRPr>
          </a:p>
        </p:txBody>
      </p:sp>
      <p:sp>
        <p:nvSpPr>
          <p:cNvPr id="51" name="文本框 50">
            <a:extLst>
              <a:ext uri="{FF2B5EF4-FFF2-40B4-BE49-F238E27FC236}">
                <a16:creationId xmlns:a16="http://schemas.microsoft.com/office/drawing/2014/main" id="{A1C152E0-6429-40D2-8E52-6A4897357575}"/>
              </a:ext>
            </a:extLst>
          </p:cNvPr>
          <p:cNvSpPr txBox="1"/>
          <p:nvPr/>
        </p:nvSpPr>
        <p:spPr>
          <a:xfrm>
            <a:off x="7261199" y="3882141"/>
            <a:ext cx="1485902" cy="338554"/>
          </a:xfrm>
          <a:prstGeom prst="rect">
            <a:avLst/>
          </a:prstGeom>
          <a:noFill/>
        </p:spPr>
        <p:txBody>
          <a:bodyPr wrap="square" rtlCol="0">
            <a:spAutoFit/>
          </a:bodyPr>
          <a:lstStyle/>
          <a:p>
            <a:pPr algn="ctr"/>
            <a:r>
              <a:rPr lang="zh-CN" altLang="en-US" sz="1600" b="1" dirty="0">
                <a:latin typeface="微软雅黑 Light" panose="020B0502040204020203" pitchFamily="34" charset="-122"/>
                <a:ea typeface="微软雅黑 Light" panose="020B0502040204020203" pitchFamily="34" charset="-122"/>
              </a:rPr>
              <a:t>盈利模式</a:t>
            </a:r>
          </a:p>
        </p:txBody>
      </p:sp>
      <p:sp>
        <p:nvSpPr>
          <p:cNvPr id="34" name="TextBox 27">
            <a:extLst>
              <a:ext uri="{FF2B5EF4-FFF2-40B4-BE49-F238E27FC236}">
                <a16:creationId xmlns:a16="http://schemas.microsoft.com/office/drawing/2014/main" id="{93E79480-C758-4B02-AAFB-01A250548005}"/>
              </a:ext>
            </a:extLst>
          </p:cNvPr>
          <p:cNvSpPr txBox="1"/>
          <p:nvPr/>
        </p:nvSpPr>
        <p:spPr>
          <a:xfrm>
            <a:off x="1515705" y="4276304"/>
            <a:ext cx="1714914" cy="879664"/>
          </a:xfrm>
          <a:prstGeom prst="rect">
            <a:avLst/>
          </a:prstGeom>
          <a:noFill/>
        </p:spPr>
        <p:txBody>
          <a:bodyPr wrap="square" rtlCol="0">
            <a:spAutoFit/>
          </a:bodyPr>
          <a:lstStyle/>
          <a:p>
            <a:pPr algn="ctr">
              <a:lnSpc>
                <a:spcPct val="200000"/>
              </a:lnSpc>
            </a:pP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项目管理软件是专门用来帮助计划和控制项目资源、成本与进度的计算机应用程序。</a:t>
            </a:r>
            <a:endParaRPr lang="en-US" sz="900" dirty="0">
              <a:solidFill>
                <a:schemeClr val="tx1">
                  <a:lumMod val="85000"/>
                  <a:lumOff val="15000"/>
                </a:schemeClr>
              </a:solidFill>
              <a:latin typeface="Century Gothic" panose="020B0502020202020204" pitchFamily="34" charset="0"/>
              <a:ea typeface="Lato Light" charset="0"/>
              <a:cs typeface="Lato Light" charset="0"/>
            </a:endParaRPr>
          </a:p>
        </p:txBody>
      </p:sp>
      <p:sp>
        <p:nvSpPr>
          <p:cNvPr id="35" name="TextBox 27">
            <a:extLst>
              <a:ext uri="{FF2B5EF4-FFF2-40B4-BE49-F238E27FC236}">
                <a16:creationId xmlns:a16="http://schemas.microsoft.com/office/drawing/2014/main" id="{1404CF14-C507-4983-BE48-87C1C439A778}"/>
              </a:ext>
            </a:extLst>
          </p:cNvPr>
          <p:cNvSpPr txBox="1"/>
          <p:nvPr/>
        </p:nvSpPr>
        <p:spPr>
          <a:xfrm>
            <a:off x="5281539" y="4220695"/>
            <a:ext cx="1714914" cy="602665"/>
          </a:xfrm>
          <a:prstGeom prst="rect">
            <a:avLst/>
          </a:prstGeom>
          <a:noFill/>
        </p:spPr>
        <p:txBody>
          <a:bodyPr wrap="square" rtlCol="0">
            <a:spAutoFit/>
          </a:bodyPr>
          <a:lstStyle/>
          <a:p>
            <a:pPr algn="ctr">
              <a:lnSpc>
                <a:spcPct val="200000"/>
              </a:lnSpc>
            </a:pP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项目的初步需求 </a:t>
            </a:r>
            <a:r>
              <a:rPr lang="en-US" altLang="zh-CN" sz="900" dirty="0">
                <a:solidFill>
                  <a:schemeClr val="tx1">
                    <a:lumMod val="85000"/>
                    <a:lumOff val="15000"/>
                  </a:schemeClr>
                </a:solidFill>
                <a:latin typeface="Century Gothic" panose="020B0502020202020204" pitchFamily="34" charset="0"/>
                <a:ea typeface="Lato Light" charset="0"/>
                <a:cs typeface="Lato Light" charset="0"/>
              </a:rPr>
              <a:t>&amp; </a:t>
            </a: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未来产品的使用描述</a:t>
            </a:r>
            <a:endParaRPr lang="en-US" sz="900" dirty="0">
              <a:solidFill>
                <a:schemeClr val="tx1">
                  <a:lumMod val="85000"/>
                  <a:lumOff val="15000"/>
                </a:schemeClr>
              </a:solidFill>
              <a:latin typeface="Century Gothic" panose="020B0502020202020204" pitchFamily="34" charset="0"/>
              <a:ea typeface="Lato Light" charset="0"/>
              <a:cs typeface="Lato Light" charset="0"/>
            </a:endParaRPr>
          </a:p>
        </p:txBody>
      </p:sp>
      <p:sp>
        <p:nvSpPr>
          <p:cNvPr id="43" name="TextBox 27">
            <a:extLst>
              <a:ext uri="{FF2B5EF4-FFF2-40B4-BE49-F238E27FC236}">
                <a16:creationId xmlns:a16="http://schemas.microsoft.com/office/drawing/2014/main" id="{E4237E56-05B8-4D1D-8F04-CE732C872F8C}"/>
              </a:ext>
            </a:extLst>
          </p:cNvPr>
          <p:cNvSpPr txBox="1"/>
          <p:nvPr/>
        </p:nvSpPr>
        <p:spPr>
          <a:xfrm>
            <a:off x="7167704" y="4220695"/>
            <a:ext cx="1714914" cy="602665"/>
          </a:xfrm>
          <a:prstGeom prst="rect">
            <a:avLst/>
          </a:prstGeom>
          <a:noFill/>
        </p:spPr>
        <p:txBody>
          <a:bodyPr wrap="square" rtlCol="0">
            <a:spAutoFit/>
          </a:bodyPr>
          <a:lstStyle/>
          <a:p>
            <a:pPr algn="ctr">
              <a:lnSpc>
                <a:spcPct val="200000"/>
              </a:lnSpc>
            </a:pP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归纳总结当前</a:t>
            </a:r>
            <a:r>
              <a:rPr lang="en-US" altLang="zh-CN" sz="900" dirty="0">
                <a:solidFill>
                  <a:schemeClr val="tx1">
                    <a:lumMod val="85000"/>
                    <a:lumOff val="15000"/>
                  </a:schemeClr>
                </a:solidFill>
                <a:latin typeface="Century Gothic" panose="020B0502020202020204" pitchFamily="34" charset="0"/>
                <a:ea typeface="Lato Light" charset="0"/>
                <a:cs typeface="Lato Light" charset="0"/>
              </a:rPr>
              <a:t>PM software online</a:t>
            </a: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的盈利模式</a:t>
            </a:r>
            <a:endParaRPr lang="en-US" sz="900" dirty="0">
              <a:solidFill>
                <a:schemeClr val="tx1">
                  <a:lumMod val="85000"/>
                  <a:lumOff val="15000"/>
                </a:schemeClr>
              </a:solidFill>
              <a:latin typeface="Century Gothic" panose="020B0502020202020204" pitchFamily="34" charset="0"/>
              <a:ea typeface="Lato Light" charset="0"/>
              <a:cs typeface="Lato Light" charset="0"/>
            </a:endParaRPr>
          </a:p>
        </p:txBody>
      </p:sp>
      <p:sp useBgFill="1">
        <p:nvSpPr>
          <p:cNvPr id="38" name="椭圆 37">
            <a:extLst>
              <a:ext uri="{FF2B5EF4-FFF2-40B4-BE49-F238E27FC236}">
                <a16:creationId xmlns:a16="http://schemas.microsoft.com/office/drawing/2014/main" id="{0669E2AD-7272-4B51-B974-219CDCDFB95D}"/>
              </a:ext>
            </a:extLst>
          </p:cNvPr>
          <p:cNvSpPr/>
          <p:nvPr/>
        </p:nvSpPr>
        <p:spPr>
          <a:xfrm>
            <a:off x="8993211" y="2130034"/>
            <a:ext cx="1609725" cy="1609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87A610A5-7D0A-407D-A002-1D29F2343F48}"/>
              </a:ext>
            </a:extLst>
          </p:cNvPr>
          <p:cNvSpPr txBox="1"/>
          <p:nvPr/>
        </p:nvSpPr>
        <p:spPr>
          <a:xfrm>
            <a:off x="9117034" y="2772635"/>
            <a:ext cx="1362075" cy="369332"/>
          </a:xfrm>
          <a:prstGeom prst="rect">
            <a:avLst/>
          </a:prstGeom>
          <a:noFill/>
        </p:spPr>
        <p:txBody>
          <a:bodyPr wrap="square" rtlCol="0">
            <a:spAutoFit/>
          </a:bodyPr>
          <a:lstStyle/>
          <a:p>
            <a:pPr algn="ctr"/>
            <a:r>
              <a:rPr lang="en-US" altLang="zh-CN" b="1" dirty="0">
                <a:solidFill>
                  <a:schemeClr val="bg1"/>
                </a:solidFill>
                <a:latin typeface="Century Gothic" panose="020B0502020202020204" pitchFamily="34" charset="0"/>
              </a:rPr>
              <a:t>PART FIVE</a:t>
            </a:r>
            <a:endParaRPr lang="zh-CN" altLang="en-US" b="1" dirty="0">
              <a:solidFill>
                <a:schemeClr val="bg1"/>
              </a:solidFill>
              <a:latin typeface="Century Gothic" panose="020B0502020202020204" pitchFamily="34" charset="0"/>
            </a:endParaRPr>
          </a:p>
        </p:txBody>
      </p:sp>
      <p:sp>
        <p:nvSpPr>
          <p:cNvPr id="45" name="文本框 44">
            <a:extLst>
              <a:ext uri="{FF2B5EF4-FFF2-40B4-BE49-F238E27FC236}">
                <a16:creationId xmlns:a16="http://schemas.microsoft.com/office/drawing/2014/main" id="{59B65AA8-DEF7-409A-BE55-C42C1E061D27}"/>
              </a:ext>
            </a:extLst>
          </p:cNvPr>
          <p:cNvSpPr txBox="1"/>
          <p:nvPr/>
        </p:nvSpPr>
        <p:spPr>
          <a:xfrm>
            <a:off x="9055120" y="3821425"/>
            <a:ext cx="1485902" cy="338554"/>
          </a:xfrm>
          <a:prstGeom prst="rect">
            <a:avLst/>
          </a:prstGeom>
          <a:noFill/>
        </p:spPr>
        <p:txBody>
          <a:bodyPr wrap="square" rtlCol="0">
            <a:spAutoFit/>
          </a:bodyPr>
          <a:lstStyle/>
          <a:p>
            <a:pPr algn="ctr"/>
            <a:r>
              <a:rPr lang="zh-CN" altLang="en-US" sz="1600" b="1" dirty="0">
                <a:latin typeface="微软雅黑 Light" panose="020B0502040204020203" pitchFamily="34" charset="-122"/>
                <a:ea typeface="微软雅黑 Light" panose="020B0502040204020203" pitchFamily="34" charset="-122"/>
              </a:rPr>
              <a:t>潜在风险</a:t>
            </a:r>
          </a:p>
        </p:txBody>
      </p:sp>
      <p:sp>
        <p:nvSpPr>
          <p:cNvPr id="47" name="TextBox 27">
            <a:extLst>
              <a:ext uri="{FF2B5EF4-FFF2-40B4-BE49-F238E27FC236}">
                <a16:creationId xmlns:a16="http://schemas.microsoft.com/office/drawing/2014/main" id="{E85AEC41-38DD-4FB9-BEC9-30FFF44BD4BF}"/>
              </a:ext>
            </a:extLst>
          </p:cNvPr>
          <p:cNvSpPr txBox="1"/>
          <p:nvPr/>
        </p:nvSpPr>
        <p:spPr>
          <a:xfrm>
            <a:off x="8940614" y="4215588"/>
            <a:ext cx="1714914" cy="325667"/>
          </a:xfrm>
          <a:prstGeom prst="rect">
            <a:avLst/>
          </a:prstGeom>
          <a:noFill/>
        </p:spPr>
        <p:txBody>
          <a:bodyPr wrap="square" rtlCol="0">
            <a:spAutoFit/>
          </a:bodyPr>
          <a:lstStyle/>
          <a:p>
            <a:pPr algn="ctr">
              <a:lnSpc>
                <a:spcPct val="200000"/>
              </a:lnSpc>
            </a:pPr>
            <a:r>
              <a:rPr lang="zh-CN" altLang="en-US" sz="900" dirty="0">
                <a:solidFill>
                  <a:schemeClr val="tx1">
                    <a:lumMod val="85000"/>
                    <a:lumOff val="15000"/>
                  </a:schemeClr>
                </a:solidFill>
                <a:latin typeface="Century Gothic" panose="020B0502020202020204" pitchFamily="34" charset="0"/>
                <a:ea typeface="Lato Light" charset="0"/>
                <a:cs typeface="Lato Light" charset="0"/>
              </a:rPr>
              <a:t>此项目面临的风险</a:t>
            </a:r>
            <a:endParaRPr lang="en-US" sz="900" dirty="0">
              <a:solidFill>
                <a:schemeClr val="tx1">
                  <a:lumMod val="85000"/>
                  <a:lumOff val="15000"/>
                </a:schemeClr>
              </a:solidFill>
              <a:latin typeface="Century Gothic" panose="020B0502020202020204" pitchFamily="34" charset="0"/>
              <a:ea typeface="Lato Light" charset="0"/>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Effect transition="in" filter="fade">
                                      <p:cBhvr>
                                        <p:cTn id="40" dur="500"/>
                                        <p:tgtEl>
                                          <p:spTgt spid="37"/>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000"/>
                                        <p:tgtEl>
                                          <p:spTgt spid="34"/>
                                        </p:tgtEl>
                                      </p:cBhvr>
                                    </p:animEffect>
                                    <p:anim calcmode="lin" valueType="num">
                                      <p:cBhvr>
                                        <p:cTn id="57" dur="1000" fill="hold"/>
                                        <p:tgtEl>
                                          <p:spTgt spid="34"/>
                                        </p:tgtEl>
                                        <p:attrNameLst>
                                          <p:attrName>ppt_x</p:attrName>
                                        </p:attrNameLst>
                                      </p:cBhvr>
                                      <p:tavLst>
                                        <p:tav tm="0">
                                          <p:val>
                                            <p:strVal val="#ppt_x"/>
                                          </p:val>
                                        </p:tav>
                                        <p:tav tm="100000">
                                          <p:val>
                                            <p:strVal val="#ppt_x"/>
                                          </p:val>
                                        </p:tav>
                                      </p:tavLst>
                                    </p:anim>
                                    <p:anim calcmode="lin" valueType="num">
                                      <p:cBhvr>
                                        <p:cTn id="58" dur="1000" fill="hold"/>
                                        <p:tgtEl>
                                          <p:spTgt spid="3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0"/>
                                        <p:tgtEl>
                                          <p:spTgt spid="47"/>
                                        </p:tgtEl>
                                      </p:cBhvr>
                                    </p:animEffect>
                                    <p:anim calcmode="lin" valueType="num">
                                      <p:cBhvr>
                                        <p:cTn id="62" dur="1000" fill="hold"/>
                                        <p:tgtEl>
                                          <p:spTgt spid="47"/>
                                        </p:tgtEl>
                                        <p:attrNameLst>
                                          <p:attrName>ppt_x</p:attrName>
                                        </p:attrNameLst>
                                      </p:cBhvr>
                                      <p:tavLst>
                                        <p:tav tm="0">
                                          <p:val>
                                            <p:strVal val="#ppt_x"/>
                                          </p:val>
                                        </p:tav>
                                        <p:tav tm="100000">
                                          <p:val>
                                            <p:strVal val="#ppt_x"/>
                                          </p:val>
                                        </p:tav>
                                      </p:tavLst>
                                    </p:anim>
                                    <p:anim calcmode="lin" valueType="num">
                                      <p:cBhvr>
                                        <p:cTn id="63" dur="1000" fill="hold"/>
                                        <p:tgtEl>
                                          <p:spTgt spid="4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1000"/>
                                        <p:tgtEl>
                                          <p:spTgt spid="48"/>
                                        </p:tgtEl>
                                      </p:cBhvr>
                                    </p:animEffect>
                                    <p:anim calcmode="lin" valueType="num">
                                      <p:cBhvr>
                                        <p:cTn id="77" dur="1000" fill="hold"/>
                                        <p:tgtEl>
                                          <p:spTgt spid="48"/>
                                        </p:tgtEl>
                                        <p:attrNameLst>
                                          <p:attrName>ppt_x</p:attrName>
                                        </p:attrNameLst>
                                      </p:cBhvr>
                                      <p:tavLst>
                                        <p:tav tm="0">
                                          <p:val>
                                            <p:strVal val="#ppt_x"/>
                                          </p:val>
                                        </p:tav>
                                        <p:tav tm="100000">
                                          <p:val>
                                            <p:strVal val="#ppt_x"/>
                                          </p:val>
                                        </p:tav>
                                      </p:tavLst>
                                    </p:anim>
                                    <p:anim calcmode="lin" valueType="num">
                                      <p:cBhvr>
                                        <p:cTn id="78" dur="1000" fill="hold"/>
                                        <p:tgtEl>
                                          <p:spTgt spid="4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1000"/>
                                        <p:tgtEl>
                                          <p:spTgt spid="35"/>
                                        </p:tgtEl>
                                      </p:cBhvr>
                                    </p:animEffect>
                                    <p:anim calcmode="lin" valueType="num">
                                      <p:cBhvr>
                                        <p:cTn id="82" dur="1000" fill="hold"/>
                                        <p:tgtEl>
                                          <p:spTgt spid="35"/>
                                        </p:tgtEl>
                                        <p:attrNameLst>
                                          <p:attrName>ppt_x</p:attrName>
                                        </p:attrNameLst>
                                      </p:cBhvr>
                                      <p:tavLst>
                                        <p:tav tm="0">
                                          <p:val>
                                            <p:strVal val="#ppt_x"/>
                                          </p:val>
                                        </p:tav>
                                        <p:tav tm="100000">
                                          <p:val>
                                            <p:strVal val="#ppt_x"/>
                                          </p:val>
                                        </p:tav>
                                      </p:tavLst>
                                    </p:anim>
                                    <p:anim calcmode="lin" valueType="num">
                                      <p:cBhvr>
                                        <p:cTn id="83" dur="1000" fill="hold"/>
                                        <p:tgtEl>
                                          <p:spTgt spid="3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1000"/>
                                        <p:tgtEl>
                                          <p:spTgt spid="51"/>
                                        </p:tgtEl>
                                      </p:cBhvr>
                                    </p:animEffect>
                                    <p:anim calcmode="lin" valueType="num">
                                      <p:cBhvr>
                                        <p:cTn id="87" dur="1000" fill="hold"/>
                                        <p:tgtEl>
                                          <p:spTgt spid="51"/>
                                        </p:tgtEl>
                                        <p:attrNameLst>
                                          <p:attrName>ppt_x</p:attrName>
                                        </p:attrNameLst>
                                      </p:cBhvr>
                                      <p:tavLst>
                                        <p:tav tm="0">
                                          <p:val>
                                            <p:strVal val="#ppt_x"/>
                                          </p:val>
                                        </p:tav>
                                        <p:tav tm="100000">
                                          <p:val>
                                            <p:strVal val="#ppt_x"/>
                                          </p:val>
                                        </p:tav>
                                      </p:tavLst>
                                    </p:anim>
                                    <p:anim calcmode="lin" valueType="num">
                                      <p:cBhvr>
                                        <p:cTn id="88" dur="1000" fill="hold"/>
                                        <p:tgtEl>
                                          <p:spTgt spid="5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1000"/>
                                        <p:tgtEl>
                                          <p:spTgt spid="43"/>
                                        </p:tgtEl>
                                      </p:cBhvr>
                                    </p:animEffect>
                                    <p:anim calcmode="lin" valueType="num">
                                      <p:cBhvr>
                                        <p:cTn id="92" dur="1000" fill="hold"/>
                                        <p:tgtEl>
                                          <p:spTgt spid="43"/>
                                        </p:tgtEl>
                                        <p:attrNameLst>
                                          <p:attrName>ppt_x</p:attrName>
                                        </p:attrNameLst>
                                      </p:cBhvr>
                                      <p:tavLst>
                                        <p:tav tm="0">
                                          <p:val>
                                            <p:strVal val="#ppt_x"/>
                                          </p:val>
                                        </p:tav>
                                        <p:tav tm="100000">
                                          <p:val>
                                            <p:strVal val="#ppt_x"/>
                                          </p:val>
                                        </p:tav>
                                      </p:tavLst>
                                    </p:anim>
                                    <p:anim calcmode="lin" valueType="num">
                                      <p:cBhvr>
                                        <p:cTn id="93" dur="1000" fill="hold"/>
                                        <p:tgtEl>
                                          <p:spTgt spid="4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anim calcmode="lin" valueType="num">
                                      <p:cBhvr>
                                        <p:cTn id="97" dur="1000" fill="hold"/>
                                        <p:tgtEl>
                                          <p:spTgt spid="45"/>
                                        </p:tgtEl>
                                        <p:attrNameLst>
                                          <p:attrName>ppt_x</p:attrName>
                                        </p:attrNameLst>
                                      </p:cBhvr>
                                      <p:tavLst>
                                        <p:tav tm="0">
                                          <p:val>
                                            <p:strVal val="#ppt_x"/>
                                          </p:val>
                                        </p:tav>
                                        <p:tav tm="100000">
                                          <p:val>
                                            <p:strVal val="#ppt_x"/>
                                          </p:val>
                                        </p:tav>
                                      </p:tavLst>
                                    </p:anim>
                                    <p:anim calcmode="lin" valueType="num">
                                      <p:cBhvr>
                                        <p:cTn id="9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3" grpId="0" animBg="1"/>
      <p:bldP spid="36" grpId="0" animBg="1"/>
      <p:bldP spid="37" grpId="0" animBg="1"/>
      <p:bldP spid="39" grpId="0"/>
      <p:bldP spid="41" grpId="0"/>
      <p:bldP spid="42" grpId="0"/>
      <p:bldP spid="48" grpId="0"/>
      <p:bldP spid="51" grpId="0"/>
      <p:bldP spid="34" grpId="0"/>
      <p:bldP spid="35" grpId="0"/>
      <p:bldP spid="43" grpId="0"/>
      <p:bldP spid="38" grpId="0" animBg="1"/>
      <p:bldP spid="45"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414C27C6-D373-4117-81CD-5835673CF472}"/>
              </a:ext>
            </a:extLst>
          </p:cNvPr>
          <p:cNvSpPr/>
          <p:nvPr/>
        </p:nvSpPr>
        <p:spPr>
          <a:xfrm>
            <a:off x="273286"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2C0307A6-702A-42D6-9AFA-257419803B50}"/>
              </a:ext>
            </a:extLst>
          </p:cNvPr>
          <p:cNvGrpSpPr/>
          <p:nvPr/>
        </p:nvGrpSpPr>
        <p:grpSpPr>
          <a:xfrm>
            <a:off x="11390630" y="734252"/>
            <a:ext cx="230361" cy="979662"/>
            <a:chOff x="21850" y="1126"/>
            <a:chExt cx="732" cy="3113"/>
          </a:xfrm>
        </p:grpSpPr>
        <p:pic>
          <p:nvPicPr>
            <p:cNvPr id="24" name="图片 23" descr="adventure-aerial-aerial-view-933137">
              <a:extLst>
                <a:ext uri="{FF2B5EF4-FFF2-40B4-BE49-F238E27FC236}">
                  <a16:creationId xmlns:a16="http://schemas.microsoft.com/office/drawing/2014/main" id="{23DB02F6-77E8-4C24-91B3-7A7B5FA41788}"/>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33" name="图片 32" descr="adventure-aerial-aerial-view-933137">
              <a:extLst>
                <a:ext uri="{FF2B5EF4-FFF2-40B4-BE49-F238E27FC236}">
                  <a16:creationId xmlns:a16="http://schemas.microsoft.com/office/drawing/2014/main" id="{AAB89B6F-6EC2-44DC-8982-4A839D41A065}"/>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34" name="图片 33" descr="adventure-aerial-aerial-view-933137">
              <a:extLst>
                <a:ext uri="{FF2B5EF4-FFF2-40B4-BE49-F238E27FC236}">
                  <a16:creationId xmlns:a16="http://schemas.microsoft.com/office/drawing/2014/main" id="{7EA32382-7175-40F0-AF21-8DA72A4ADD9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35" name="组合 34">
            <a:extLst>
              <a:ext uri="{FF2B5EF4-FFF2-40B4-BE49-F238E27FC236}">
                <a16:creationId xmlns:a16="http://schemas.microsoft.com/office/drawing/2014/main" id="{F5C42E29-9217-43D4-9A53-53A6338C3764}"/>
              </a:ext>
            </a:extLst>
          </p:cNvPr>
          <p:cNvGrpSpPr/>
          <p:nvPr/>
        </p:nvGrpSpPr>
        <p:grpSpPr>
          <a:xfrm>
            <a:off x="555349" y="5295900"/>
            <a:ext cx="222808" cy="979662"/>
            <a:chOff x="21822" y="1126"/>
            <a:chExt cx="708" cy="3113"/>
          </a:xfrm>
        </p:grpSpPr>
        <p:pic>
          <p:nvPicPr>
            <p:cNvPr id="36" name="图片 35" descr="adventure-aerial-aerial-view-933137">
              <a:extLst>
                <a:ext uri="{FF2B5EF4-FFF2-40B4-BE49-F238E27FC236}">
                  <a16:creationId xmlns:a16="http://schemas.microsoft.com/office/drawing/2014/main" id="{D26615F0-EDC5-4246-BAD5-F1AA58644F76}"/>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7" name="图片 36" descr="adventure-aerial-aerial-view-933137">
              <a:extLst>
                <a:ext uri="{FF2B5EF4-FFF2-40B4-BE49-F238E27FC236}">
                  <a16:creationId xmlns:a16="http://schemas.microsoft.com/office/drawing/2014/main" id="{30EA6074-BF3F-4DFC-93C1-4255DC5B788B}"/>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8" name="图片 37" descr="adventure-aerial-aerial-view-933137">
              <a:extLst>
                <a:ext uri="{FF2B5EF4-FFF2-40B4-BE49-F238E27FC236}">
                  <a16:creationId xmlns:a16="http://schemas.microsoft.com/office/drawing/2014/main" id="{1D96C36B-1533-4703-8EF7-ADC6CD06DF86}"/>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39" name="椭圆 38">
            <a:extLst>
              <a:ext uri="{FF2B5EF4-FFF2-40B4-BE49-F238E27FC236}">
                <a16:creationId xmlns:a16="http://schemas.microsoft.com/office/drawing/2014/main" id="{A46FEE22-761E-40A6-A522-895F16F4E7D6}"/>
              </a:ext>
            </a:extLst>
          </p:cNvPr>
          <p:cNvSpPr/>
          <p:nvPr/>
        </p:nvSpPr>
        <p:spPr>
          <a:xfrm>
            <a:off x="4327843" y="1865797"/>
            <a:ext cx="3536314" cy="35363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7">
            <a:extLst>
              <a:ext uri="{FF2B5EF4-FFF2-40B4-BE49-F238E27FC236}">
                <a16:creationId xmlns:a16="http://schemas.microsoft.com/office/drawing/2014/main" id="{25061A0E-4601-45C3-A85C-FE91AEC8C1E2}"/>
              </a:ext>
            </a:extLst>
          </p:cNvPr>
          <p:cNvSpPr txBox="1"/>
          <p:nvPr/>
        </p:nvSpPr>
        <p:spPr>
          <a:xfrm>
            <a:off x="990976" y="1146730"/>
            <a:ext cx="3221867" cy="646331"/>
          </a:xfrm>
          <a:prstGeom prst="rect">
            <a:avLst/>
          </a:prstGeom>
          <a:noFill/>
        </p:spPr>
        <p:txBody>
          <a:bodyPr wrap="square" rtlCol="0">
            <a:spAutoFit/>
          </a:bodyPr>
          <a:lstStyle/>
          <a:p>
            <a:pPr lvl="0"/>
            <a:r>
              <a:rPr lang="zh-CN" altLang="zh-CN" dirty="0"/>
              <a:t>简单来说，网络广告是指广告主基于互联网所投放的广告。</a:t>
            </a:r>
          </a:p>
        </p:txBody>
      </p:sp>
      <p:sp>
        <p:nvSpPr>
          <p:cNvPr id="41" name="文本框 40">
            <a:extLst>
              <a:ext uri="{FF2B5EF4-FFF2-40B4-BE49-F238E27FC236}">
                <a16:creationId xmlns:a16="http://schemas.microsoft.com/office/drawing/2014/main" id="{D3D6F6A5-C1A7-4EB9-A29C-AEFAEE0B4ADA}"/>
              </a:ext>
            </a:extLst>
          </p:cNvPr>
          <p:cNvSpPr txBox="1"/>
          <p:nvPr/>
        </p:nvSpPr>
        <p:spPr>
          <a:xfrm>
            <a:off x="1105976" y="746620"/>
            <a:ext cx="2415858" cy="400110"/>
          </a:xfrm>
          <a:prstGeom prst="rect">
            <a:avLst/>
          </a:prstGeom>
          <a:noFill/>
        </p:spPr>
        <p:txBody>
          <a:bodyPr wrap="square" rtlCol="0">
            <a:spAutoFit/>
          </a:bodyPr>
          <a:lstStyle/>
          <a:p>
            <a:r>
              <a:rPr lang="zh-CN" altLang="zh-CN" sz="2000" b="1" dirty="0"/>
              <a:t>网络广告模式</a:t>
            </a:r>
            <a:endParaRPr lang="zh-CN" altLang="en-US" sz="2000" b="1" dirty="0">
              <a:latin typeface="微软雅黑 Light" panose="020B0502040204020203" pitchFamily="34" charset="-122"/>
              <a:ea typeface="微软雅黑 Light" panose="020B0502040204020203" pitchFamily="34" charset="-122"/>
            </a:endParaRPr>
          </a:p>
        </p:txBody>
      </p:sp>
      <p:sp>
        <p:nvSpPr>
          <p:cNvPr id="42" name="TextBox 27">
            <a:extLst>
              <a:ext uri="{FF2B5EF4-FFF2-40B4-BE49-F238E27FC236}">
                <a16:creationId xmlns:a16="http://schemas.microsoft.com/office/drawing/2014/main" id="{37D0BE5B-FA55-45C0-BBF4-AB828AF0C5B0}"/>
              </a:ext>
            </a:extLst>
          </p:cNvPr>
          <p:cNvSpPr txBox="1"/>
          <p:nvPr/>
        </p:nvSpPr>
        <p:spPr>
          <a:xfrm>
            <a:off x="1129948" y="2592847"/>
            <a:ext cx="3221867" cy="646331"/>
          </a:xfrm>
          <a:prstGeom prst="rect">
            <a:avLst/>
          </a:prstGeom>
          <a:noFill/>
        </p:spPr>
        <p:txBody>
          <a:bodyPr wrap="square" rtlCol="0">
            <a:spAutoFit/>
          </a:bodyPr>
          <a:lstStyle/>
          <a:p>
            <a:pPr lvl="0"/>
            <a:r>
              <a:rPr lang="zh-CN" altLang="zh-CN" dirty="0"/>
              <a:t>如存储、服务资源减少终端用户</a:t>
            </a:r>
            <a:r>
              <a:rPr lang="en-US" altLang="zh-CN" dirty="0"/>
              <a:t>IT</a:t>
            </a:r>
            <a:r>
              <a:rPr lang="zh-CN" altLang="zh-CN" dirty="0"/>
              <a:t>投入和维护成本。</a:t>
            </a:r>
          </a:p>
        </p:txBody>
      </p:sp>
      <p:sp>
        <p:nvSpPr>
          <p:cNvPr id="43" name="文本框 42">
            <a:extLst>
              <a:ext uri="{FF2B5EF4-FFF2-40B4-BE49-F238E27FC236}">
                <a16:creationId xmlns:a16="http://schemas.microsoft.com/office/drawing/2014/main" id="{7E39DA23-94EF-43DD-81A7-62C4E4ED96E6}"/>
              </a:ext>
            </a:extLst>
          </p:cNvPr>
          <p:cNvSpPr txBox="1"/>
          <p:nvPr/>
        </p:nvSpPr>
        <p:spPr>
          <a:xfrm>
            <a:off x="1105976" y="2154482"/>
            <a:ext cx="3521834" cy="400110"/>
          </a:xfrm>
          <a:prstGeom prst="rect">
            <a:avLst/>
          </a:prstGeom>
          <a:noFill/>
        </p:spPr>
        <p:txBody>
          <a:bodyPr wrap="square" rtlCol="0">
            <a:spAutoFit/>
          </a:bodyPr>
          <a:lstStyle/>
          <a:p>
            <a:r>
              <a:rPr lang="zh-CN" altLang="zh-CN" sz="2000" b="1" dirty="0"/>
              <a:t>通过基础设备虚拟化资源租用</a:t>
            </a:r>
            <a:endParaRPr lang="zh-CN" altLang="en-US" sz="2000" b="1" dirty="0">
              <a:latin typeface="微软雅黑 Light" panose="020B0502040204020203" pitchFamily="34" charset="-122"/>
              <a:ea typeface="微软雅黑 Light" panose="020B0502040204020203" pitchFamily="34" charset="-122"/>
            </a:endParaRPr>
          </a:p>
        </p:txBody>
      </p:sp>
      <p:sp>
        <p:nvSpPr>
          <p:cNvPr id="44" name="TextBox 27">
            <a:extLst>
              <a:ext uri="{FF2B5EF4-FFF2-40B4-BE49-F238E27FC236}">
                <a16:creationId xmlns:a16="http://schemas.microsoft.com/office/drawing/2014/main" id="{C63A9334-E3D0-46B7-8D76-C7EEF83B15CD}"/>
              </a:ext>
            </a:extLst>
          </p:cNvPr>
          <p:cNvSpPr txBox="1"/>
          <p:nvPr/>
        </p:nvSpPr>
        <p:spPr>
          <a:xfrm>
            <a:off x="7893122" y="1408851"/>
            <a:ext cx="3221867" cy="1477328"/>
          </a:xfrm>
          <a:prstGeom prst="rect">
            <a:avLst/>
          </a:prstGeom>
          <a:noFill/>
        </p:spPr>
        <p:txBody>
          <a:bodyPr wrap="square" rtlCol="0">
            <a:spAutoFit/>
          </a:bodyPr>
          <a:lstStyle/>
          <a:p>
            <a:r>
              <a:rPr lang="zh-CN" altLang="en-US" dirty="0"/>
              <a:t>基本模式就是通过开源软件获得大量用户，然后通过专业增强版本的授权实现盈利。这其实和互联网的 “</a:t>
            </a:r>
            <a:r>
              <a:rPr lang="en-US" altLang="zh-CN" dirty="0"/>
              <a:t>Freemium</a:t>
            </a:r>
            <a:r>
              <a:rPr lang="zh-CN" altLang="en-US" dirty="0"/>
              <a:t>模式”很类似。</a:t>
            </a:r>
            <a:endParaRPr lang="en-US" altLang="zh-CN" dirty="0"/>
          </a:p>
        </p:txBody>
      </p:sp>
      <p:sp>
        <p:nvSpPr>
          <p:cNvPr id="45" name="文本框 44">
            <a:extLst>
              <a:ext uri="{FF2B5EF4-FFF2-40B4-BE49-F238E27FC236}">
                <a16:creationId xmlns:a16="http://schemas.microsoft.com/office/drawing/2014/main" id="{25292947-2F9F-4BF7-A347-3788E1D1CAFF}"/>
              </a:ext>
            </a:extLst>
          </p:cNvPr>
          <p:cNvSpPr txBox="1"/>
          <p:nvPr/>
        </p:nvSpPr>
        <p:spPr>
          <a:xfrm>
            <a:off x="8677049" y="1117872"/>
            <a:ext cx="2415858" cy="400110"/>
          </a:xfrm>
          <a:prstGeom prst="rect">
            <a:avLst/>
          </a:prstGeom>
          <a:noFill/>
        </p:spPr>
        <p:txBody>
          <a:bodyPr wrap="square" rtlCol="0">
            <a:spAutoFit/>
          </a:bodyPr>
          <a:lstStyle/>
          <a:p>
            <a:pPr algn="r"/>
            <a:r>
              <a:rPr lang="zh-CN" altLang="zh-CN" sz="2000" b="1" dirty="0"/>
              <a:t>收费专业增强版本</a:t>
            </a:r>
            <a:endParaRPr lang="zh-CN" altLang="en-US" sz="2000" b="1" dirty="0">
              <a:latin typeface="微软雅黑 Light" panose="020B0502040204020203" pitchFamily="34" charset="-122"/>
              <a:ea typeface="微软雅黑 Light" panose="020B0502040204020203" pitchFamily="34" charset="-122"/>
            </a:endParaRPr>
          </a:p>
        </p:txBody>
      </p:sp>
      <p:sp>
        <p:nvSpPr>
          <p:cNvPr id="46" name="TextBox 27">
            <a:extLst>
              <a:ext uri="{FF2B5EF4-FFF2-40B4-BE49-F238E27FC236}">
                <a16:creationId xmlns:a16="http://schemas.microsoft.com/office/drawing/2014/main" id="{28E8E962-58A0-4F2F-AD5D-B361371BCEE7}"/>
              </a:ext>
            </a:extLst>
          </p:cNvPr>
          <p:cNvSpPr txBox="1"/>
          <p:nvPr/>
        </p:nvSpPr>
        <p:spPr>
          <a:xfrm>
            <a:off x="7871040" y="3307213"/>
            <a:ext cx="3221867" cy="923330"/>
          </a:xfrm>
          <a:prstGeom prst="rect">
            <a:avLst/>
          </a:prstGeom>
          <a:noFill/>
        </p:spPr>
        <p:txBody>
          <a:bodyPr wrap="square" rtlCol="0">
            <a:spAutoFit/>
          </a:bodyPr>
          <a:lstStyle/>
          <a:p>
            <a:pPr lvl="0"/>
            <a:r>
              <a:rPr lang="zh-CN" altLang="zh-CN" dirty="0"/>
              <a:t>提供孵化服务、安全服务、管理服务等按服务水平级别收费的人工服务，</a:t>
            </a:r>
            <a:endParaRPr lang="en-US" altLang="zh-CN" sz="1000" dirty="0">
              <a:solidFill>
                <a:prstClr val="black">
                  <a:lumMod val="85000"/>
                  <a:lumOff val="15000"/>
                </a:prstClr>
              </a:solidFill>
              <a:latin typeface="Century Gothic" panose="020B0502020202020204" pitchFamily="34" charset="0"/>
              <a:ea typeface="Lato Light" charset="0"/>
              <a:cs typeface="Lato Light" charset="0"/>
            </a:endParaRPr>
          </a:p>
        </p:txBody>
      </p:sp>
      <p:sp>
        <p:nvSpPr>
          <p:cNvPr id="47" name="文本框 46">
            <a:extLst>
              <a:ext uri="{FF2B5EF4-FFF2-40B4-BE49-F238E27FC236}">
                <a16:creationId xmlns:a16="http://schemas.microsoft.com/office/drawing/2014/main" id="{DBBBB0AB-774D-41C6-A7C1-AA27AFDE59B3}"/>
              </a:ext>
            </a:extLst>
          </p:cNvPr>
          <p:cNvSpPr txBox="1"/>
          <p:nvPr/>
        </p:nvSpPr>
        <p:spPr>
          <a:xfrm>
            <a:off x="8654967" y="3016234"/>
            <a:ext cx="2415858" cy="400110"/>
          </a:xfrm>
          <a:prstGeom prst="rect">
            <a:avLst/>
          </a:prstGeom>
          <a:noFill/>
        </p:spPr>
        <p:txBody>
          <a:bodyPr wrap="square" rtlCol="0">
            <a:spAutoFit/>
          </a:bodyPr>
          <a:lstStyle/>
          <a:p>
            <a:pPr algn="r"/>
            <a:r>
              <a:rPr lang="zh-CN" altLang="zh-CN" sz="2000" b="1" dirty="0"/>
              <a:t>拓宽服务的范围</a:t>
            </a:r>
            <a:endParaRPr lang="zh-CN" altLang="en-US" sz="2000" b="1" dirty="0">
              <a:latin typeface="微软雅黑 Light" panose="020B0502040204020203" pitchFamily="34" charset="-122"/>
              <a:ea typeface="微软雅黑 Light" panose="020B0502040204020203" pitchFamily="34" charset="-122"/>
            </a:endParaRPr>
          </a:p>
        </p:txBody>
      </p:sp>
      <p:sp>
        <p:nvSpPr>
          <p:cNvPr id="48" name="文本框 47">
            <a:extLst>
              <a:ext uri="{FF2B5EF4-FFF2-40B4-BE49-F238E27FC236}">
                <a16:creationId xmlns:a16="http://schemas.microsoft.com/office/drawing/2014/main" id="{9CC3F12D-DFC5-4462-A616-F7D01B75D5A9}"/>
              </a:ext>
            </a:extLst>
          </p:cNvPr>
          <p:cNvSpPr txBox="1"/>
          <p:nvPr/>
        </p:nvSpPr>
        <p:spPr>
          <a:xfrm>
            <a:off x="1174112" y="3903299"/>
            <a:ext cx="3521834" cy="400110"/>
          </a:xfrm>
          <a:prstGeom prst="rect">
            <a:avLst/>
          </a:prstGeom>
          <a:noFill/>
        </p:spPr>
        <p:txBody>
          <a:bodyPr wrap="square" rtlCol="0">
            <a:spAutoFit/>
          </a:bodyPr>
          <a:lstStyle/>
          <a:p>
            <a:r>
              <a:rPr lang="zh-CN" altLang="en-US" sz="2000" b="1" dirty="0"/>
              <a:t>按用户数量级别收费</a:t>
            </a:r>
            <a:endParaRPr lang="zh-CN" altLang="en-US" sz="2000" b="1" dirty="0">
              <a:latin typeface="微软雅黑 Light" panose="020B0502040204020203" pitchFamily="34" charset="-122"/>
              <a:ea typeface="微软雅黑 Light" panose="020B0502040204020203" pitchFamily="34" charset="-122"/>
            </a:endParaRPr>
          </a:p>
        </p:txBody>
      </p:sp>
      <p:sp>
        <p:nvSpPr>
          <p:cNvPr id="49" name="文本框 48">
            <a:extLst>
              <a:ext uri="{FF2B5EF4-FFF2-40B4-BE49-F238E27FC236}">
                <a16:creationId xmlns:a16="http://schemas.microsoft.com/office/drawing/2014/main" id="{DD244C70-9206-4136-99B3-1A3B5CF01F36}"/>
              </a:ext>
            </a:extLst>
          </p:cNvPr>
          <p:cNvSpPr txBox="1"/>
          <p:nvPr/>
        </p:nvSpPr>
        <p:spPr>
          <a:xfrm>
            <a:off x="1163969" y="4659642"/>
            <a:ext cx="3521834" cy="400110"/>
          </a:xfrm>
          <a:prstGeom prst="rect">
            <a:avLst/>
          </a:prstGeom>
          <a:noFill/>
        </p:spPr>
        <p:txBody>
          <a:bodyPr wrap="square" rtlCol="0">
            <a:spAutoFit/>
          </a:bodyPr>
          <a:lstStyle/>
          <a:p>
            <a:r>
              <a:rPr lang="zh-CN" altLang="en-US" sz="2000" b="1" dirty="0"/>
              <a:t>按日活用户数收费</a:t>
            </a:r>
            <a:endParaRPr lang="zh-CN" altLang="en-US" sz="2000" b="1" dirty="0">
              <a:latin typeface="微软雅黑 Light" panose="020B0502040204020203" pitchFamily="34" charset="-122"/>
              <a:ea typeface="微软雅黑 Light" panose="020B0502040204020203" pitchFamily="34" charset="-122"/>
            </a:endParaRPr>
          </a:p>
        </p:txBody>
      </p:sp>
      <p:sp>
        <p:nvSpPr>
          <p:cNvPr id="50" name="文本框 49">
            <a:extLst>
              <a:ext uri="{FF2B5EF4-FFF2-40B4-BE49-F238E27FC236}">
                <a16:creationId xmlns:a16="http://schemas.microsoft.com/office/drawing/2014/main" id="{8AD99DE2-8798-4EDE-87EC-D4625D6254C8}"/>
              </a:ext>
            </a:extLst>
          </p:cNvPr>
          <p:cNvSpPr txBox="1"/>
          <p:nvPr/>
        </p:nvSpPr>
        <p:spPr>
          <a:xfrm>
            <a:off x="7548991" y="4792699"/>
            <a:ext cx="3521834" cy="400110"/>
          </a:xfrm>
          <a:prstGeom prst="rect">
            <a:avLst/>
          </a:prstGeom>
          <a:noFill/>
        </p:spPr>
        <p:txBody>
          <a:bodyPr wrap="square" rtlCol="0">
            <a:spAutoFit/>
          </a:bodyPr>
          <a:lstStyle/>
          <a:p>
            <a:pPr algn="r"/>
            <a:r>
              <a:rPr lang="zh-CN" altLang="en-US" sz="2000" b="1" dirty="0"/>
              <a:t>按用户离线存储空间收费</a:t>
            </a:r>
            <a:endParaRPr lang="zh-CN" altLang="en-US" sz="2000" b="1"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86575617"/>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checkerboard(across)">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down)">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500"/>
                                        <p:tgtEl>
                                          <p:spTgt spid="4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down)">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down)">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down)">
                                      <p:cBhvr>
                                        <p:cTn id="6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p:bldP spid="45" grpId="0"/>
      <p:bldP spid="46" grpId="0"/>
      <p:bldP spid="47" grpId="0"/>
      <p:bldP spid="48" grpId="0"/>
      <p:bldP spid="49"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5400ED-4434-4020-BFA6-1EE0D81C17A4}"/>
              </a:ext>
            </a:extLst>
          </p:cNvPr>
          <p:cNvSpPr/>
          <p:nvPr/>
        </p:nvSpPr>
        <p:spPr>
          <a:xfrm>
            <a:off x="0" y="0"/>
            <a:ext cx="609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6863C5B0-5570-4B37-812F-02830EF41465}"/>
              </a:ext>
            </a:extLst>
          </p:cNvPr>
          <p:cNvSpPr/>
          <p:nvPr/>
        </p:nvSpPr>
        <p:spPr>
          <a:xfrm>
            <a:off x="641349" y="787400"/>
            <a:ext cx="4813300" cy="5689600"/>
          </a:xfrm>
          <a:custGeom>
            <a:avLst/>
            <a:gdLst>
              <a:gd name="connsiteX0" fmla="*/ 2406650 w 4813300"/>
              <a:gd name="connsiteY0" fmla="*/ 1625600 h 5689600"/>
              <a:gd name="connsiteX1" fmla="*/ 1187450 w 4813300"/>
              <a:gd name="connsiteY1" fmla="*/ 2844800 h 5689600"/>
              <a:gd name="connsiteX2" fmla="*/ 2406650 w 4813300"/>
              <a:gd name="connsiteY2" fmla="*/ 4064000 h 5689600"/>
              <a:gd name="connsiteX3" fmla="*/ 3625850 w 4813300"/>
              <a:gd name="connsiteY3" fmla="*/ 2844800 h 5689600"/>
              <a:gd name="connsiteX4" fmla="*/ 2406650 w 4813300"/>
              <a:gd name="connsiteY4" fmla="*/ 1625600 h 5689600"/>
              <a:gd name="connsiteX5" fmla="*/ 0 w 4813300"/>
              <a:gd name="connsiteY5" fmla="*/ 0 h 5689600"/>
              <a:gd name="connsiteX6" fmla="*/ 4813300 w 4813300"/>
              <a:gd name="connsiteY6" fmla="*/ 0 h 5689600"/>
              <a:gd name="connsiteX7" fmla="*/ 4813300 w 4813300"/>
              <a:gd name="connsiteY7" fmla="*/ 5689600 h 5689600"/>
              <a:gd name="connsiteX8" fmla="*/ 0 w 4813300"/>
              <a:gd name="connsiteY8"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3300" h="5689600">
                <a:moveTo>
                  <a:pt x="2406650" y="1625600"/>
                </a:moveTo>
                <a:cubicBezTo>
                  <a:pt x="1733304" y="1625600"/>
                  <a:pt x="1187450" y="2171454"/>
                  <a:pt x="1187450" y="2844800"/>
                </a:cubicBezTo>
                <a:cubicBezTo>
                  <a:pt x="1187450" y="3518146"/>
                  <a:pt x="1733304" y="4064000"/>
                  <a:pt x="2406650" y="4064000"/>
                </a:cubicBezTo>
                <a:cubicBezTo>
                  <a:pt x="3079996" y="4064000"/>
                  <a:pt x="3625850" y="3518146"/>
                  <a:pt x="3625850" y="2844800"/>
                </a:cubicBezTo>
                <a:cubicBezTo>
                  <a:pt x="3625850" y="2171454"/>
                  <a:pt x="3079996" y="1625600"/>
                  <a:pt x="2406650" y="1625600"/>
                </a:cubicBezTo>
                <a:close/>
                <a:moveTo>
                  <a:pt x="0" y="0"/>
                </a:moveTo>
                <a:lnTo>
                  <a:pt x="4813300" y="0"/>
                </a:lnTo>
                <a:lnTo>
                  <a:pt x="4813300" y="5689600"/>
                </a:lnTo>
                <a:lnTo>
                  <a:pt x="0" y="5689600"/>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D57774C-741B-411C-BA99-B516611ECDA7}"/>
              </a:ext>
            </a:extLst>
          </p:cNvPr>
          <p:cNvSpPr txBox="1"/>
          <p:nvPr/>
        </p:nvSpPr>
        <p:spPr>
          <a:xfrm>
            <a:off x="6737350" y="1422158"/>
            <a:ext cx="4949508" cy="1200329"/>
          </a:xfrm>
          <a:prstGeom prst="rect">
            <a:avLst/>
          </a:prstGeom>
          <a:noFill/>
        </p:spPr>
        <p:txBody>
          <a:bodyPr wrap="square" rtlCol="0">
            <a:spAutoFit/>
          </a:bodyPr>
          <a:lstStyle/>
          <a:p>
            <a:r>
              <a:rPr lang="en-US" altLang="zh-CN" sz="7200" b="1" dirty="0">
                <a:latin typeface="Century Gothic" panose="020B0502020202020204" pitchFamily="34" charset="0"/>
              </a:rPr>
              <a:t>PART  ONE</a:t>
            </a:r>
            <a:endParaRPr lang="zh-CN" altLang="en-US" sz="7200" b="1" dirty="0">
              <a:latin typeface="Century Gothic" panose="020B0502020202020204" pitchFamily="34" charset="0"/>
            </a:endParaRPr>
          </a:p>
        </p:txBody>
      </p:sp>
      <p:sp>
        <p:nvSpPr>
          <p:cNvPr id="12" name="文本框 11">
            <a:extLst>
              <a:ext uri="{FF2B5EF4-FFF2-40B4-BE49-F238E27FC236}">
                <a16:creationId xmlns:a16="http://schemas.microsoft.com/office/drawing/2014/main" id="{4F2BCA92-5D99-43FD-A5BC-907521961620}"/>
              </a:ext>
            </a:extLst>
          </p:cNvPr>
          <p:cNvSpPr txBox="1"/>
          <p:nvPr/>
        </p:nvSpPr>
        <p:spPr>
          <a:xfrm>
            <a:off x="7438866" y="3339497"/>
            <a:ext cx="3546476" cy="1015663"/>
          </a:xfrm>
          <a:prstGeom prst="rect">
            <a:avLst/>
          </a:prstGeom>
          <a:noFill/>
        </p:spPr>
        <p:txBody>
          <a:bodyPr wrap="square" rtlCol="0">
            <a:spAutoFit/>
          </a:bodyPr>
          <a:lstStyle/>
          <a:p>
            <a:pPr algn="ctr"/>
            <a:r>
              <a:rPr lang="zh-CN" altLang="en-US" sz="6000" b="1" dirty="0">
                <a:latin typeface="微软雅黑 Light" panose="020B0502040204020203" pitchFamily="34" charset="-122"/>
                <a:ea typeface="微软雅黑 Light" panose="020B0502040204020203" pitchFamily="34" charset="-122"/>
              </a:rPr>
              <a:t>潜在风险</a:t>
            </a:r>
          </a:p>
        </p:txBody>
      </p:sp>
      <p:sp>
        <p:nvSpPr>
          <p:cNvPr id="3" name="文本框 2">
            <a:extLst>
              <a:ext uri="{FF2B5EF4-FFF2-40B4-BE49-F238E27FC236}">
                <a16:creationId xmlns:a16="http://schemas.microsoft.com/office/drawing/2014/main" id="{832B6AC9-73A3-48E9-A521-D5562F6DD41F}"/>
              </a:ext>
            </a:extLst>
          </p:cNvPr>
          <p:cNvSpPr txBox="1"/>
          <p:nvPr/>
        </p:nvSpPr>
        <p:spPr>
          <a:xfrm>
            <a:off x="2494626" y="3009531"/>
            <a:ext cx="1233995" cy="1107996"/>
          </a:xfrm>
          <a:prstGeom prst="rect">
            <a:avLst/>
          </a:prstGeom>
          <a:noFill/>
        </p:spPr>
        <p:txBody>
          <a:bodyPr wrap="square" rtlCol="0">
            <a:spAutoFit/>
          </a:bodyPr>
          <a:lstStyle/>
          <a:p>
            <a:r>
              <a:rPr lang="en-US" altLang="zh-CN" sz="6600" b="1">
                <a:solidFill>
                  <a:schemeClr val="bg1"/>
                </a:solidFill>
                <a:latin typeface="Century Gothic" panose="020B0502020202020204" pitchFamily="34" charset="0"/>
              </a:rPr>
              <a:t>05</a:t>
            </a:r>
            <a:endParaRPr lang="zh-CN" altLang="en-US" sz="6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09676903"/>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61333F14-48D9-426B-A082-B98288CDE927}"/>
              </a:ext>
            </a:extLst>
          </p:cNvPr>
          <p:cNvSpPr/>
          <p:nvPr/>
        </p:nvSpPr>
        <p:spPr>
          <a:xfrm>
            <a:off x="273286"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pic>
        <p:nvPicPr>
          <p:cNvPr id="12" name="图片 11">
            <a:extLst>
              <a:ext uri="{FF2B5EF4-FFF2-40B4-BE49-F238E27FC236}">
                <a16:creationId xmlns:a16="http://schemas.microsoft.com/office/drawing/2014/main" id="{467807D3-C766-4028-BA8E-FD604CA1C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125" y="1828952"/>
            <a:ext cx="4905828" cy="3679371"/>
          </a:xfrm>
          <a:prstGeom prst="rect">
            <a:avLst/>
          </a:prstGeom>
        </p:spPr>
      </p:pic>
      <p:sp>
        <p:nvSpPr>
          <p:cNvPr id="2" name="矩形 1">
            <a:extLst>
              <a:ext uri="{FF2B5EF4-FFF2-40B4-BE49-F238E27FC236}">
                <a16:creationId xmlns:a16="http://schemas.microsoft.com/office/drawing/2014/main" id="{2F85ADBE-76EA-40AF-9C2E-54A81E8315F8}"/>
              </a:ext>
            </a:extLst>
          </p:cNvPr>
          <p:cNvSpPr/>
          <p:nvPr/>
        </p:nvSpPr>
        <p:spPr>
          <a:xfrm>
            <a:off x="6196366" y="1828951"/>
            <a:ext cx="4905828" cy="3679371"/>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FB385BE6-DB25-41A4-A86C-58E9D4187799}"/>
              </a:ext>
            </a:extLst>
          </p:cNvPr>
          <p:cNvSpPr txBox="1"/>
          <p:nvPr/>
        </p:nvSpPr>
        <p:spPr>
          <a:xfrm>
            <a:off x="6422767" y="1880569"/>
            <a:ext cx="4550033" cy="3385542"/>
          </a:xfrm>
          <a:prstGeom prst="rect">
            <a:avLst/>
          </a:prstGeom>
          <a:noFill/>
        </p:spPr>
        <p:txBody>
          <a:bodyPr wrap="square" rtlCol="0">
            <a:spAutoFit/>
          </a:bodyPr>
          <a:lstStyle/>
          <a:p>
            <a:pPr marL="171450" lvl="0" indent="-171450">
              <a:buFont typeface="Wingdings" panose="05000000000000000000" pitchFamily="2" charset="2"/>
              <a:buChar char="Ø"/>
            </a:pPr>
            <a:r>
              <a:rPr lang="zh-CN" altLang="en-US" sz="1600" dirty="0">
                <a:solidFill>
                  <a:schemeClr val="bg1"/>
                </a:solidFill>
                <a:latin typeface="+mn-ea"/>
                <a:cs typeface="Lato Light" charset="0"/>
              </a:rPr>
              <a:t>同类型产品数量多，市场趋近于饱和，市场占有率较高的产品拥有的较长的历史，而且还有部分产品开源。具有客户对产品缺乏兴趣的风险。</a:t>
            </a:r>
            <a:endParaRPr lang="en-US" altLang="zh-CN" sz="1600" dirty="0">
              <a:solidFill>
                <a:schemeClr val="bg1"/>
              </a:solidFill>
              <a:latin typeface="+mn-ea"/>
              <a:cs typeface="Lato Light" charset="0"/>
            </a:endParaRPr>
          </a:p>
          <a:p>
            <a:pPr marL="171450" lvl="0" indent="-171450">
              <a:buFont typeface="Wingdings" panose="05000000000000000000" pitchFamily="2" charset="2"/>
              <a:buChar char="Ø"/>
            </a:pPr>
            <a:endParaRPr lang="zh-CN" altLang="en-US" sz="1600" dirty="0">
              <a:solidFill>
                <a:schemeClr val="bg1"/>
              </a:solidFill>
              <a:latin typeface="+mn-ea"/>
              <a:cs typeface="Lato Light" charset="0"/>
            </a:endParaRPr>
          </a:p>
          <a:p>
            <a:pPr marL="171450" lvl="0" indent="-171450">
              <a:buFont typeface="Wingdings" panose="05000000000000000000" pitchFamily="2" charset="2"/>
              <a:buChar char="Ø"/>
            </a:pPr>
            <a:r>
              <a:rPr lang="zh-CN" altLang="en-US" sz="1600" dirty="0">
                <a:solidFill>
                  <a:schemeClr val="bg1"/>
                </a:solidFill>
                <a:latin typeface="+mn-ea"/>
                <a:cs typeface="Lato Light" charset="0"/>
              </a:rPr>
              <a:t>前期需要较多时间和资金的投入来确保产品的安全性以及相关功能的实现，且行业整体盈利模式决定了后期资金回流较慢，存在资金方面的风险。</a:t>
            </a:r>
            <a:endParaRPr lang="en-US" altLang="zh-CN" sz="1600" dirty="0">
              <a:solidFill>
                <a:schemeClr val="bg1"/>
              </a:solidFill>
              <a:latin typeface="+mn-ea"/>
              <a:cs typeface="Lato Light" charset="0"/>
            </a:endParaRPr>
          </a:p>
          <a:p>
            <a:pPr marL="171450" lvl="0" indent="-171450">
              <a:buFont typeface="Wingdings" panose="05000000000000000000" pitchFamily="2" charset="2"/>
              <a:buChar char="Ø"/>
            </a:pPr>
            <a:endParaRPr lang="zh-CN" altLang="en-US" sz="1600" dirty="0">
              <a:solidFill>
                <a:schemeClr val="bg1"/>
              </a:solidFill>
              <a:latin typeface="+mn-ea"/>
              <a:cs typeface="Lato Light" charset="0"/>
            </a:endParaRPr>
          </a:p>
          <a:p>
            <a:pPr marL="171450" lvl="0" indent="-171450">
              <a:buFont typeface="Wingdings" panose="05000000000000000000" pitchFamily="2" charset="2"/>
              <a:buChar char="Ø"/>
            </a:pPr>
            <a:r>
              <a:rPr lang="zh-CN" altLang="en-US" sz="1600" dirty="0">
                <a:solidFill>
                  <a:schemeClr val="bg1"/>
                </a:solidFill>
                <a:latin typeface="+mn-ea"/>
                <a:cs typeface="Lato Light" charset="0"/>
              </a:rPr>
              <a:t>对于产品本身，需要实现的功能（如搜索、</a:t>
            </a:r>
            <a:r>
              <a:rPr lang="en-US" altLang="zh-CN" sz="1600" dirty="0">
                <a:solidFill>
                  <a:schemeClr val="bg1"/>
                </a:solidFill>
                <a:latin typeface="+mn-ea"/>
                <a:cs typeface="Lato Light" charset="0"/>
              </a:rPr>
              <a:t>GUI</a:t>
            </a:r>
            <a:r>
              <a:rPr lang="zh-CN" altLang="en-US" sz="1600" dirty="0">
                <a:solidFill>
                  <a:schemeClr val="bg1"/>
                </a:solidFill>
                <a:latin typeface="+mn-ea"/>
                <a:cs typeface="Lato Light" charset="0"/>
              </a:rPr>
              <a:t>、安全检查、处理付款等）存在技术上的一些风险。</a:t>
            </a:r>
          </a:p>
        </p:txBody>
      </p:sp>
    </p:spTree>
    <p:extLst>
      <p:ext uri="{BB962C8B-B14F-4D97-AF65-F5344CB8AC3E}">
        <p14:creationId xmlns:p14="http://schemas.microsoft.com/office/powerpoint/2010/main" val="2382705339"/>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3684B486-676D-4502-AB14-FCC7D396EA18}"/>
              </a:ext>
            </a:extLst>
          </p:cNvPr>
          <p:cNvSpPr/>
          <p:nvPr/>
        </p:nvSpPr>
        <p:spPr>
          <a:xfrm>
            <a:off x="0"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2" name="椭圆 21">
            <a:extLst>
              <a:ext uri="{FF2B5EF4-FFF2-40B4-BE49-F238E27FC236}">
                <a16:creationId xmlns:a16="http://schemas.microsoft.com/office/drawing/2014/main" id="{F7EB6947-D919-4106-888E-5BAD1A820353}"/>
              </a:ext>
            </a:extLst>
          </p:cNvPr>
          <p:cNvSpPr/>
          <p:nvPr/>
        </p:nvSpPr>
        <p:spPr>
          <a:xfrm>
            <a:off x="5967413" y="5605462"/>
            <a:ext cx="257175" cy="257175"/>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3" name="椭圆 22">
            <a:extLst>
              <a:ext uri="{FF2B5EF4-FFF2-40B4-BE49-F238E27FC236}">
                <a16:creationId xmlns:a16="http://schemas.microsoft.com/office/drawing/2014/main" id="{5D90B595-3865-49D1-B141-AACF864DAE5E}"/>
              </a:ext>
            </a:extLst>
          </p:cNvPr>
          <p:cNvSpPr/>
          <p:nvPr/>
        </p:nvSpPr>
        <p:spPr>
          <a:xfrm>
            <a:off x="6029371" y="6043704"/>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4" name="椭圆 23">
            <a:extLst>
              <a:ext uri="{FF2B5EF4-FFF2-40B4-BE49-F238E27FC236}">
                <a16:creationId xmlns:a16="http://schemas.microsoft.com/office/drawing/2014/main" id="{C74ADF12-92B4-4E06-B801-EFE3B7DE976E}"/>
              </a:ext>
            </a:extLst>
          </p:cNvPr>
          <p:cNvSpPr/>
          <p:nvPr/>
        </p:nvSpPr>
        <p:spPr>
          <a:xfrm>
            <a:off x="6029371" y="6300879"/>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5" name="椭圆 24">
            <a:extLst>
              <a:ext uri="{FF2B5EF4-FFF2-40B4-BE49-F238E27FC236}">
                <a16:creationId xmlns:a16="http://schemas.microsoft.com/office/drawing/2014/main" id="{CDC35C8E-2F22-4347-BFFB-EDDACC995F69}"/>
              </a:ext>
            </a:extLst>
          </p:cNvPr>
          <p:cNvSpPr/>
          <p:nvPr/>
        </p:nvSpPr>
        <p:spPr>
          <a:xfrm>
            <a:off x="6029371" y="6558054"/>
            <a:ext cx="133258" cy="13325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6" name="椭圆 25">
            <a:extLst>
              <a:ext uri="{FF2B5EF4-FFF2-40B4-BE49-F238E27FC236}">
                <a16:creationId xmlns:a16="http://schemas.microsoft.com/office/drawing/2014/main" id="{55BB4C36-1E64-462B-8BA3-C9BD6DFBC87E}"/>
              </a:ext>
            </a:extLst>
          </p:cNvPr>
          <p:cNvSpPr/>
          <p:nvPr/>
        </p:nvSpPr>
        <p:spPr>
          <a:xfrm>
            <a:off x="4243387" y="1033417"/>
            <a:ext cx="3705225" cy="3705225"/>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18" name="文本框 17">
            <a:extLst>
              <a:ext uri="{FF2B5EF4-FFF2-40B4-BE49-F238E27FC236}">
                <a16:creationId xmlns:a16="http://schemas.microsoft.com/office/drawing/2014/main" id="{DD29B302-899F-4713-B081-41DB8AD96857}"/>
              </a:ext>
            </a:extLst>
          </p:cNvPr>
          <p:cNvSpPr txBox="1"/>
          <p:nvPr/>
        </p:nvSpPr>
        <p:spPr>
          <a:xfrm>
            <a:off x="1901308" y="2112831"/>
            <a:ext cx="8408433" cy="186204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500">
                <a:solidFill>
                  <a:prstClr val="white"/>
                </a:solidFill>
                <a:latin typeface="Bodoni MT Black" panose="02070A03080606020203" pitchFamily="18" charset="0"/>
                <a:ea typeface="楷体"/>
              </a:rPr>
              <a:t>THANKS</a:t>
            </a:r>
            <a:endParaRPr kumimoji="0" lang="zh-CN" altLang="en-US" sz="11500" b="0" i="0" u="none" strike="noStrike" kern="1200" cap="none" spc="0" normalizeH="0" baseline="0" noProof="0">
              <a:ln>
                <a:noFill/>
              </a:ln>
              <a:solidFill>
                <a:prstClr val="white"/>
              </a:solidFill>
              <a:effectLst/>
              <a:uLnTx/>
              <a:uFillTx/>
              <a:latin typeface="Bodoni MT Black" panose="02070A03080606020203" pitchFamily="18" charset="0"/>
              <a:ea typeface="楷体"/>
              <a:cs typeface="+mn-cs"/>
            </a:endParaRPr>
          </a:p>
        </p:txBody>
      </p:sp>
      <p:sp>
        <p:nvSpPr>
          <p:cNvPr id="27" name="矩形 26">
            <a:extLst>
              <a:ext uri="{FF2B5EF4-FFF2-40B4-BE49-F238E27FC236}">
                <a16:creationId xmlns:a16="http://schemas.microsoft.com/office/drawing/2014/main" id="{B9A20D3B-988C-49B0-8FC7-EC90BABD01EF}"/>
              </a:ext>
            </a:extLst>
          </p:cNvPr>
          <p:cNvSpPr/>
          <p:nvPr/>
        </p:nvSpPr>
        <p:spPr>
          <a:xfrm>
            <a:off x="0" y="2033588"/>
            <a:ext cx="257175"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28" name="矩形 27">
            <a:extLst>
              <a:ext uri="{FF2B5EF4-FFF2-40B4-BE49-F238E27FC236}">
                <a16:creationId xmlns:a16="http://schemas.microsoft.com/office/drawing/2014/main" id="{AB2F4850-DA2B-4EE0-8C03-C1008EAA9628}"/>
              </a:ext>
            </a:extLst>
          </p:cNvPr>
          <p:cNvSpPr/>
          <p:nvPr/>
        </p:nvSpPr>
        <p:spPr>
          <a:xfrm>
            <a:off x="11934825" y="2185988"/>
            <a:ext cx="257175"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30" name="矩形: 圆角 29">
            <a:extLst>
              <a:ext uri="{FF2B5EF4-FFF2-40B4-BE49-F238E27FC236}">
                <a16:creationId xmlns:a16="http://schemas.microsoft.com/office/drawing/2014/main" id="{9F581848-FB84-4ADE-AB31-ADCBC5883188}"/>
              </a:ext>
            </a:extLst>
          </p:cNvPr>
          <p:cNvSpPr/>
          <p:nvPr/>
        </p:nvSpPr>
        <p:spPr>
          <a:xfrm>
            <a:off x="5400362" y="5000649"/>
            <a:ext cx="1391277" cy="423746"/>
          </a:xfrm>
          <a:prstGeom prst="roundRect">
            <a:avLst>
              <a:gd name="adj" fmla="val 4032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15" name="文本框 14">
            <a:extLst>
              <a:ext uri="{FF2B5EF4-FFF2-40B4-BE49-F238E27FC236}">
                <a16:creationId xmlns:a16="http://schemas.microsoft.com/office/drawing/2014/main" id="{23D4213F-490F-413A-BF83-1A4530EA60D0}"/>
              </a:ext>
            </a:extLst>
          </p:cNvPr>
          <p:cNvSpPr txBox="1"/>
          <p:nvPr/>
        </p:nvSpPr>
        <p:spPr>
          <a:xfrm>
            <a:off x="5249040" y="5025975"/>
            <a:ext cx="1693917" cy="338554"/>
          </a:xfrm>
          <a:prstGeom prst="rect">
            <a:avLst/>
          </a:prstGeom>
          <a:noFill/>
        </p:spPr>
        <p:txBody>
          <a:bodyPr wrap="square" rtlCol="0">
            <a:spAutoFit/>
          </a:bodyPr>
          <a:lstStyle/>
          <a:p>
            <a:pPr algn="ctr"/>
            <a:r>
              <a:rPr lang="zh-CN" altLang="en-US" sz="1600" dirty="0">
                <a:solidFill>
                  <a:schemeClr val="bg1"/>
                </a:solidFill>
                <a:latin typeface="Century Gothic" panose="020B0502020202020204" pitchFamily="34" charset="0"/>
              </a:rPr>
              <a:t>并夕夕互助队</a:t>
            </a:r>
          </a:p>
        </p:txBody>
      </p:sp>
    </p:spTree>
    <p:extLst>
      <p:ext uri="{BB962C8B-B14F-4D97-AF65-F5344CB8AC3E}">
        <p14:creationId xmlns:p14="http://schemas.microsoft.com/office/powerpoint/2010/main" val="3791046904"/>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5400ED-4434-4020-BFA6-1EE0D81C17A4}"/>
              </a:ext>
            </a:extLst>
          </p:cNvPr>
          <p:cNvSpPr/>
          <p:nvPr/>
        </p:nvSpPr>
        <p:spPr>
          <a:xfrm>
            <a:off x="0" y="0"/>
            <a:ext cx="609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6863C5B0-5570-4B37-812F-02830EF41465}"/>
              </a:ext>
            </a:extLst>
          </p:cNvPr>
          <p:cNvSpPr/>
          <p:nvPr/>
        </p:nvSpPr>
        <p:spPr>
          <a:xfrm>
            <a:off x="641349" y="787400"/>
            <a:ext cx="4813300" cy="5689600"/>
          </a:xfrm>
          <a:custGeom>
            <a:avLst/>
            <a:gdLst>
              <a:gd name="connsiteX0" fmla="*/ 2406650 w 4813300"/>
              <a:gd name="connsiteY0" fmla="*/ 1625600 h 5689600"/>
              <a:gd name="connsiteX1" fmla="*/ 1187450 w 4813300"/>
              <a:gd name="connsiteY1" fmla="*/ 2844800 h 5689600"/>
              <a:gd name="connsiteX2" fmla="*/ 2406650 w 4813300"/>
              <a:gd name="connsiteY2" fmla="*/ 4064000 h 5689600"/>
              <a:gd name="connsiteX3" fmla="*/ 3625850 w 4813300"/>
              <a:gd name="connsiteY3" fmla="*/ 2844800 h 5689600"/>
              <a:gd name="connsiteX4" fmla="*/ 2406650 w 4813300"/>
              <a:gd name="connsiteY4" fmla="*/ 1625600 h 5689600"/>
              <a:gd name="connsiteX5" fmla="*/ 0 w 4813300"/>
              <a:gd name="connsiteY5" fmla="*/ 0 h 5689600"/>
              <a:gd name="connsiteX6" fmla="*/ 4813300 w 4813300"/>
              <a:gd name="connsiteY6" fmla="*/ 0 h 5689600"/>
              <a:gd name="connsiteX7" fmla="*/ 4813300 w 4813300"/>
              <a:gd name="connsiteY7" fmla="*/ 5689600 h 5689600"/>
              <a:gd name="connsiteX8" fmla="*/ 0 w 4813300"/>
              <a:gd name="connsiteY8"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3300" h="5689600">
                <a:moveTo>
                  <a:pt x="2406650" y="1625600"/>
                </a:moveTo>
                <a:cubicBezTo>
                  <a:pt x="1733304" y="1625600"/>
                  <a:pt x="1187450" y="2171454"/>
                  <a:pt x="1187450" y="2844800"/>
                </a:cubicBezTo>
                <a:cubicBezTo>
                  <a:pt x="1187450" y="3518146"/>
                  <a:pt x="1733304" y="4064000"/>
                  <a:pt x="2406650" y="4064000"/>
                </a:cubicBezTo>
                <a:cubicBezTo>
                  <a:pt x="3079996" y="4064000"/>
                  <a:pt x="3625850" y="3518146"/>
                  <a:pt x="3625850" y="2844800"/>
                </a:cubicBezTo>
                <a:cubicBezTo>
                  <a:pt x="3625850" y="2171454"/>
                  <a:pt x="3079996" y="1625600"/>
                  <a:pt x="2406650" y="1625600"/>
                </a:cubicBezTo>
                <a:close/>
                <a:moveTo>
                  <a:pt x="0" y="0"/>
                </a:moveTo>
                <a:lnTo>
                  <a:pt x="4813300" y="0"/>
                </a:lnTo>
                <a:lnTo>
                  <a:pt x="4813300" y="5689600"/>
                </a:lnTo>
                <a:lnTo>
                  <a:pt x="0" y="5689600"/>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D57774C-741B-411C-BA99-B516611ECDA7}"/>
              </a:ext>
            </a:extLst>
          </p:cNvPr>
          <p:cNvSpPr txBox="1"/>
          <p:nvPr/>
        </p:nvSpPr>
        <p:spPr>
          <a:xfrm>
            <a:off x="6737350" y="1422158"/>
            <a:ext cx="4949508" cy="1200329"/>
          </a:xfrm>
          <a:prstGeom prst="rect">
            <a:avLst/>
          </a:prstGeom>
          <a:noFill/>
        </p:spPr>
        <p:txBody>
          <a:bodyPr wrap="square" rtlCol="0">
            <a:spAutoFit/>
          </a:bodyPr>
          <a:lstStyle/>
          <a:p>
            <a:r>
              <a:rPr lang="en-US" altLang="zh-CN" sz="7200" b="1" dirty="0">
                <a:latin typeface="Century Gothic" panose="020B0502020202020204" pitchFamily="34" charset="0"/>
              </a:rPr>
              <a:t>PART  ONE</a:t>
            </a:r>
            <a:endParaRPr lang="zh-CN" altLang="en-US" sz="7200" b="1" dirty="0">
              <a:latin typeface="Century Gothic" panose="020B0502020202020204" pitchFamily="34" charset="0"/>
            </a:endParaRPr>
          </a:p>
        </p:txBody>
      </p:sp>
      <p:sp>
        <p:nvSpPr>
          <p:cNvPr id="12" name="文本框 11">
            <a:extLst>
              <a:ext uri="{FF2B5EF4-FFF2-40B4-BE49-F238E27FC236}">
                <a16:creationId xmlns:a16="http://schemas.microsoft.com/office/drawing/2014/main" id="{4F2BCA92-5D99-43FD-A5BC-907521961620}"/>
              </a:ext>
            </a:extLst>
          </p:cNvPr>
          <p:cNvSpPr txBox="1"/>
          <p:nvPr/>
        </p:nvSpPr>
        <p:spPr>
          <a:xfrm>
            <a:off x="8004175" y="3301919"/>
            <a:ext cx="2415858" cy="1015663"/>
          </a:xfrm>
          <a:prstGeom prst="rect">
            <a:avLst/>
          </a:prstGeom>
          <a:noFill/>
        </p:spPr>
        <p:txBody>
          <a:bodyPr wrap="square" rtlCol="0">
            <a:spAutoFit/>
          </a:bodyPr>
          <a:lstStyle/>
          <a:p>
            <a:pPr algn="ctr"/>
            <a:r>
              <a:rPr lang="zh-CN" altLang="en-US" sz="6000" b="1" dirty="0">
                <a:latin typeface="微软雅黑 Light" panose="020B0502040204020203" pitchFamily="34" charset="-122"/>
                <a:ea typeface="微软雅黑 Light" panose="020B0502040204020203" pitchFamily="34" charset="-122"/>
              </a:rPr>
              <a:t>概述</a:t>
            </a:r>
          </a:p>
        </p:txBody>
      </p:sp>
      <p:sp>
        <p:nvSpPr>
          <p:cNvPr id="3" name="文本框 2">
            <a:extLst>
              <a:ext uri="{FF2B5EF4-FFF2-40B4-BE49-F238E27FC236}">
                <a16:creationId xmlns:a16="http://schemas.microsoft.com/office/drawing/2014/main" id="{832B6AC9-73A3-48E9-A521-D5562F6DD41F}"/>
              </a:ext>
            </a:extLst>
          </p:cNvPr>
          <p:cNvSpPr txBox="1"/>
          <p:nvPr/>
        </p:nvSpPr>
        <p:spPr>
          <a:xfrm>
            <a:off x="2494626" y="3009531"/>
            <a:ext cx="1233995" cy="1107996"/>
          </a:xfrm>
          <a:prstGeom prst="rect">
            <a:avLst/>
          </a:prstGeom>
          <a:noFill/>
        </p:spPr>
        <p:txBody>
          <a:bodyPr wrap="square" rtlCol="0">
            <a:spAutoFit/>
          </a:bodyPr>
          <a:lstStyle/>
          <a:p>
            <a:r>
              <a:rPr lang="en-US" altLang="zh-CN" sz="6600" b="1">
                <a:solidFill>
                  <a:schemeClr val="bg1"/>
                </a:solidFill>
                <a:latin typeface="Century Gothic" panose="020B0502020202020204" pitchFamily="34" charset="0"/>
              </a:rPr>
              <a:t>01</a:t>
            </a:r>
            <a:endParaRPr lang="zh-CN" altLang="en-US" sz="6600" b="1">
              <a:solidFill>
                <a:schemeClr val="bg1"/>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圆角 33">
            <a:extLst>
              <a:ext uri="{FF2B5EF4-FFF2-40B4-BE49-F238E27FC236}">
                <a16:creationId xmlns:a16="http://schemas.microsoft.com/office/drawing/2014/main" id="{C18465C9-0CE6-4AB5-A6F6-BF5929341292}"/>
              </a:ext>
            </a:extLst>
          </p:cNvPr>
          <p:cNvSpPr/>
          <p:nvPr/>
        </p:nvSpPr>
        <p:spPr>
          <a:xfrm>
            <a:off x="273286"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17" name="矩形 16">
            <a:extLst>
              <a:ext uri="{FF2B5EF4-FFF2-40B4-BE49-F238E27FC236}">
                <a16:creationId xmlns:a16="http://schemas.microsoft.com/office/drawing/2014/main" id="{A9ACAF1F-2208-47D7-9CCA-9ACC40DB37C8}"/>
              </a:ext>
            </a:extLst>
          </p:cNvPr>
          <p:cNvSpPr/>
          <p:nvPr/>
        </p:nvSpPr>
        <p:spPr>
          <a:xfrm>
            <a:off x="1358366" y="1884831"/>
            <a:ext cx="8521700" cy="3517280"/>
          </a:xfrm>
          <a:prstGeom prst="rect">
            <a:avLst/>
          </a:prstGeom>
          <a:noFill/>
          <a:ln w="38100">
            <a:solidFill>
              <a:srgbClr val="0E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等线" panose="02010600030101010101" pitchFamily="2" charset="-122"/>
              <a:cs typeface="+mn-cs"/>
            </a:endParaRPr>
          </a:p>
        </p:txBody>
      </p:sp>
      <p:pic>
        <p:nvPicPr>
          <p:cNvPr id="15" name="图片 14">
            <a:extLst>
              <a:ext uri="{FF2B5EF4-FFF2-40B4-BE49-F238E27FC236}">
                <a16:creationId xmlns:a16="http://schemas.microsoft.com/office/drawing/2014/main" id="{D23394D8-B127-4846-99F8-E0404CC36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3503" y="973394"/>
            <a:ext cx="3377132" cy="4911212"/>
          </a:xfrm>
          <a:prstGeom prst="rect">
            <a:avLst/>
          </a:prstGeom>
        </p:spPr>
      </p:pic>
      <p:sp>
        <p:nvSpPr>
          <p:cNvPr id="19" name="文本框 18">
            <a:extLst>
              <a:ext uri="{FF2B5EF4-FFF2-40B4-BE49-F238E27FC236}">
                <a16:creationId xmlns:a16="http://schemas.microsoft.com/office/drawing/2014/main" id="{87FB2EC1-AC52-456E-BB66-430A409679EC}"/>
              </a:ext>
            </a:extLst>
          </p:cNvPr>
          <p:cNvSpPr txBox="1"/>
          <p:nvPr/>
        </p:nvSpPr>
        <p:spPr>
          <a:xfrm>
            <a:off x="4883785" y="622409"/>
            <a:ext cx="2424429" cy="707886"/>
          </a:xfrm>
          <a:prstGeom prst="rect">
            <a:avLst/>
          </a:prstGeom>
          <a:noFill/>
        </p:spPr>
        <p:txBody>
          <a:bodyPr wrap="square" rtlCol="0">
            <a:spAutoFit/>
          </a:bodyPr>
          <a:lstStyle/>
          <a:p>
            <a:pPr algn="ctr"/>
            <a:r>
              <a:rPr lang="zh-CN" altLang="en-US" sz="4000" b="1" dirty="0">
                <a:latin typeface="Century Gothic" panose="020B0502020202020204" pitchFamily="34" charset="0"/>
              </a:rPr>
              <a:t>引言</a:t>
            </a:r>
          </a:p>
        </p:txBody>
      </p:sp>
      <p:sp>
        <p:nvSpPr>
          <p:cNvPr id="25" name="TextBox 27">
            <a:extLst>
              <a:ext uri="{FF2B5EF4-FFF2-40B4-BE49-F238E27FC236}">
                <a16:creationId xmlns:a16="http://schemas.microsoft.com/office/drawing/2014/main" id="{D7AEA82F-40BB-4BFA-9977-7470C8330144}"/>
              </a:ext>
            </a:extLst>
          </p:cNvPr>
          <p:cNvSpPr txBox="1"/>
          <p:nvPr/>
        </p:nvSpPr>
        <p:spPr>
          <a:xfrm>
            <a:off x="1692777" y="1985791"/>
            <a:ext cx="5523646" cy="3416320"/>
          </a:xfrm>
          <a:prstGeom prst="rect">
            <a:avLst/>
          </a:prstGeom>
          <a:noFill/>
        </p:spPr>
        <p:txBody>
          <a:bodyPr wrap="square" rtlCol="0">
            <a:spAutoFit/>
          </a:bodyPr>
          <a:lstStyle/>
          <a:p>
            <a:r>
              <a:rPr lang="en-US" altLang="zh-CN" dirty="0"/>
              <a:t>        </a:t>
            </a:r>
            <a:r>
              <a:rPr lang="zh-CN" altLang="zh-CN" dirty="0"/>
              <a:t>项目管理软件是专门用来帮助计划和控制项目资源、成本与进度的计算机应用程序。</a:t>
            </a:r>
          </a:p>
          <a:p>
            <a:r>
              <a:rPr lang="en-US" altLang="zh-CN" dirty="0"/>
              <a:t>        </a:t>
            </a:r>
            <a:r>
              <a:rPr lang="zh-CN" altLang="zh-CN" dirty="0"/>
              <a:t>曾经国际上最为盛行的项目管理软件</a:t>
            </a:r>
            <a:r>
              <a:rPr lang="en-US" altLang="zh-CN" dirty="0"/>
              <a:t>Microsoft Project</a:t>
            </a:r>
            <a:r>
              <a:rPr lang="zh-CN" altLang="zh-CN" dirty="0"/>
              <a:t>可以帮助企业提高项目经理和管理人员的管理效率，高效进行团队协作和监控项目目标的完成，优化工作流程。但随着使用人数的增加和范围的扩大，人们发现其不是个益于共享的工具，而且使用费用高昂，学习时间较长。随着现代信息技术的发展和广泛应用，传统企业的管理模式正面临着巨大的生存压力，面对现有组织结构的严重变革，企业迫切需要引进一种更科学、更高效的管理模式来解决日常运营过程中无法解决的难题，在线项目管理软件应运而生。</a:t>
            </a:r>
          </a:p>
        </p:txBody>
      </p:sp>
    </p:spTree>
    <p:extLst>
      <p:ext uri="{BB962C8B-B14F-4D97-AF65-F5344CB8AC3E}">
        <p14:creationId xmlns:p14="http://schemas.microsoft.com/office/powerpoint/2010/main" val="2242588187"/>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0F869245-D2AA-47F2-B2D0-92AC2936D224}"/>
              </a:ext>
            </a:extLst>
          </p:cNvPr>
          <p:cNvSpPr/>
          <p:nvPr/>
        </p:nvSpPr>
        <p:spPr>
          <a:xfrm>
            <a:off x="273286"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pic>
        <p:nvPicPr>
          <p:cNvPr id="12" name="图片 11">
            <a:extLst>
              <a:ext uri="{FF2B5EF4-FFF2-40B4-BE49-F238E27FC236}">
                <a16:creationId xmlns:a16="http://schemas.microsoft.com/office/drawing/2014/main" id="{3107D593-C1D8-4C5A-AA0B-99F1FEB9F8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300" y="1966182"/>
            <a:ext cx="5593084" cy="3728326"/>
          </a:xfrm>
          <a:prstGeom prst="rect">
            <a:avLst/>
          </a:prstGeom>
        </p:spPr>
      </p:pic>
      <p:sp>
        <p:nvSpPr>
          <p:cNvPr id="15" name="矩形 14">
            <a:extLst>
              <a:ext uri="{FF2B5EF4-FFF2-40B4-BE49-F238E27FC236}">
                <a16:creationId xmlns:a16="http://schemas.microsoft.com/office/drawing/2014/main" id="{4EFE6FD6-DEFB-48FF-AB4A-223222367D0F}"/>
              </a:ext>
            </a:extLst>
          </p:cNvPr>
          <p:cNvSpPr/>
          <p:nvPr/>
        </p:nvSpPr>
        <p:spPr>
          <a:xfrm>
            <a:off x="941066" y="2355157"/>
            <a:ext cx="6896100" cy="2950377"/>
          </a:xfrm>
          <a:prstGeom prst="rect">
            <a:avLst/>
          </a:prstGeom>
          <a:solidFill>
            <a:srgbClr val="0E54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7" name="矩形 16">
            <a:extLst>
              <a:ext uri="{FF2B5EF4-FFF2-40B4-BE49-F238E27FC236}">
                <a16:creationId xmlns:a16="http://schemas.microsoft.com/office/drawing/2014/main" id="{31EAB6B4-25FA-495C-8E56-3F739842B7A3}"/>
              </a:ext>
            </a:extLst>
          </p:cNvPr>
          <p:cNvSpPr/>
          <p:nvPr/>
        </p:nvSpPr>
        <p:spPr>
          <a:xfrm>
            <a:off x="1350641" y="2667000"/>
            <a:ext cx="6076950"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 name="矩形 19">
            <a:extLst>
              <a:ext uri="{FF2B5EF4-FFF2-40B4-BE49-F238E27FC236}">
                <a16:creationId xmlns:a16="http://schemas.microsoft.com/office/drawing/2014/main" id="{EF1200A8-6FDC-4D51-B9CE-832D8F858858}"/>
              </a:ext>
            </a:extLst>
          </p:cNvPr>
          <p:cNvSpPr/>
          <p:nvPr/>
        </p:nvSpPr>
        <p:spPr>
          <a:xfrm>
            <a:off x="11236184" y="3042125"/>
            <a:ext cx="372400" cy="1535749"/>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1" name="文本框 20">
            <a:extLst>
              <a:ext uri="{FF2B5EF4-FFF2-40B4-BE49-F238E27FC236}">
                <a16:creationId xmlns:a16="http://schemas.microsoft.com/office/drawing/2014/main" id="{820FB8C8-78C7-46E1-BBB9-0F7035D411BD}"/>
              </a:ext>
            </a:extLst>
          </p:cNvPr>
          <p:cNvSpPr txBox="1"/>
          <p:nvPr/>
        </p:nvSpPr>
        <p:spPr>
          <a:xfrm>
            <a:off x="1704891" y="2868532"/>
            <a:ext cx="5283256" cy="1754326"/>
          </a:xfrm>
          <a:prstGeom prst="rect">
            <a:avLst/>
          </a:prstGeom>
          <a:noFill/>
        </p:spPr>
        <p:txBody>
          <a:bodyPr wrap="square" rtlCol="0">
            <a:spAutoFit/>
          </a:bodyPr>
          <a:lstStyle/>
          <a:p>
            <a:r>
              <a:rPr lang="en-US" altLang="zh-CN" dirty="0"/>
              <a:t>      </a:t>
            </a:r>
            <a:r>
              <a:rPr lang="zh-CN" altLang="zh-CN" dirty="0"/>
              <a:t>本公司的战略目标包括持续增长和盈利。开发“云或移动项目管理软件”能够让公司增加在云计算方面的业务，让战略布局更加多元化，并且有利于增加本公司相关产品的用户粘性。同时，它也将为本公司提供标准的工具、技术、模板以及项目管理知识，从而降低内部成本提高盈利能力。</a:t>
            </a:r>
          </a:p>
        </p:txBody>
      </p:sp>
      <p:sp>
        <p:nvSpPr>
          <p:cNvPr id="18" name="文本框 17">
            <a:extLst>
              <a:ext uri="{FF2B5EF4-FFF2-40B4-BE49-F238E27FC236}">
                <a16:creationId xmlns:a16="http://schemas.microsoft.com/office/drawing/2014/main" id="{26568DEE-F396-4468-B2C2-F2A8C0DF8CD1}"/>
              </a:ext>
            </a:extLst>
          </p:cNvPr>
          <p:cNvSpPr txBox="1"/>
          <p:nvPr/>
        </p:nvSpPr>
        <p:spPr>
          <a:xfrm>
            <a:off x="4883785" y="622409"/>
            <a:ext cx="2424429" cy="707886"/>
          </a:xfrm>
          <a:prstGeom prst="rect">
            <a:avLst/>
          </a:prstGeom>
          <a:noFill/>
        </p:spPr>
        <p:txBody>
          <a:bodyPr wrap="square" rtlCol="0">
            <a:spAutoFit/>
          </a:bodyPr>
          <a:lstStyle/>
          <a:p>
            <a:pPr algn="ctr"/>
            <a:r>
              <a:rPr lang="zh-CN" altLang="en-US" sz="4000" b="1" dirty="0">
                <a:latin typeface="Century Gothic" panose="020B0502020202020204" pitchFamily="34" charset="0"/>
              </a:rPr>
              <a:t>业务目标</a:t>
            </a:r>
          </a:p>
        </p:txBody>
      </p:sp>
    </p:spTree>
    <p:extLst>
      <p:ext uri="{BB962C8B-B14F-4D97-AF65-F5344CB8AC3E}">
        <p14:creationId xmlns:p14="http://schemas.microsoft.com/office/powerpoint/2010/main" val="2434454236"/>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5400ED-4434-4020-BFA6-1EE0D81C17A4}"/>
              </a:ext>
            </a:extLst>
          </p:cNvPr>
          <p:cNvSpPr/>
          <p:nvPr/>
        </p:nvSpPr>
        <p:spPr>
          <a:xfrm>
            <a:off x="0" y="0"/>
            <a:ext cx="609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8" name="任意多边形: 形状 7">
            <a:extLst>
              <a:ext uri="{FF2B5EF4-FFF2-40B4-BE49-F238E27FC236}">
                <a16:creationId xmlns:a16="http://schemas.microsoft.com/office/drawing/2014/main" id="{6863C5B0-5570-4B37-812F-02830EF41465}"/>
              </a:ext>
            </a:extLst>
          </p:cNvPr>
          <p:cNvSpPr/>
          <p:nvPr/>
        </p:nvSpPr>
        <p:spPr>
          <a:xfrm>
            <a:off x="641349" y="787400"/>
            <a:ext cx="4813300" cy="5689600"/>
          </a:xfrm>
          <a:custGeom>
            <a:avLst/>
            <a:gdLst>
              <a:gd name="connsiteX0" fmla="*/ 2406650 w 4813300"/>
              <a:gd name="connsiteY0" fmla="*/ 1625600 h 5689600"/>
              <a:gd name="connsiteX1" fmla="*/ 1187450 w 4813300"/>
              <a:gd name="connsiteY1" fmla="*/ 2844800 h 5689600"/>
              <a:gd name="connsiteX2" fmla="*/ 2406650 w 4813300"/>
              <a:gd name="connsiteY2" fmla="*/ 4064000 h 5689600"/>
              <a:gd name="connsiteX3" fmla="*/ 3625850 w 4813300"/>
              <a:gd name="connsiteY3" fmla="*/ 2844800 h 5689600"/>
              <a:gd name="connsiteX4" fmla="*/ 2406650 w 4813300"/>
              <a:gd name="connsiteY4" fmla="*/ 1625600 h 5689600"/>
              <a:gd name="connsiteX5" fmla="*/ 0 w 4813300"/>
              <a:gd name="connsiteY5" fmla="*/ 0 h 5689600"/>
              <a:gd name="connsiteX6" fmla="*/ 4813300 w 4813300"/>
              <a:gd name="connsiteY6" fmla="*/ 0 h 5689600"/>
              <a:gd name="connsiteX7" fmla="*/ 4813300 w 4813300"/>
              <a:gd name="connsiteY7" fmla="*/ 5689600 h 5689600"/>
              <a:gd name="connsiteX8" fmla="*/ 0 w 4813300"/>
              <a:gd name="connsiteY8" fmla="*/ 568960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3300" h="5689600">
                <a:moveTo>
                  <a:pt x="2406650" y="1625600"/>
                </a:moveTo>
                <a:cubicBezTo>
                  <a:pt x="1733304" y="1625600"/>
                  <a:pt x="1187450" y="2171454"/>
                  <a:pt x="1187450" y="2844800"/>
                </a:cubicBezTo>
                <a:cubicBezTo>
                  <a:pt x="1187450" y="3518146"/>
                  <a:pt x="1733304" y="4064000"/>
                  <a:pt x="2406650" y="4064000"/>
                </a:cubicBezTo>
                <a:cubicBezTo>
                  <a:pt x="3079996" y="4064000"/>
                  <a:pt x="3625850" y="3518146"/>
                  <a:pt x="3625850" y="2844800"/>
                </a:cubicBezTo>
                <a:cubicBezTo>
                  <a:pt x="3625850" y="2171454"/>
                  <a:pt x="3079996" y="1625600"/>
                  <a:pt x="2406650" y="1625600"/>
                </a:cubicBezTo>
                <a:close/>
                <a:moveTo>
                  <a:pt x="0" y="0"/>
                </a:moveTo>
                <a:lnTo>
                  <a:pt x="4813300" y="0"/>
                </a:lnTo>
                <a:lnTo>
                  <a:pt x="4813300" y="5689600"/>
                </a:lnTo>
                <a:lnTo>
                  <a:pt x="0" y="5689600"/>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楷体"/>
              <a:cs typeface="+mn-cs"/>
            </a:endParaRPr>
          </a:p>
        </p:txBody>
      </p:sp>
      <p:sp>
        <p:nvSpPr>
          <p:cNvPr id="10" name="文本框 9">
            <a:extLst>
              <a:ext uri="{FF2B5EF4-FFF2-40B4-BE49-F238E27FC236}">
                <a16:creationId xmlns:a16="http://schemas.microsoft.com/office/drawing/2014/main" id="{FD57774C-741B-411C-BA99-B516611ECDA7}"/>
              </a:ext>
            </a:extLst>
          </p:cNvPr>
          <p:cNvSpPr txBox="1"/>
          <p:nvPr/>
        </p:nvSpPr>
        <p:spPr>
          <a:xfrm>
            <a:off x="6737350" y="1422158"/>
            <a:ext cx="494950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a:ln>
                  <a:noFill/>
                </a:ln>
                <a:solidFill>
                  <a:prstClr val="black"/>
                </a:solidFill>
                <a:effectLst/>
                <a:uLnTx/>
                <a:uFillTx/>
                <a:latin typeface="Century Gothic" panose="020B0502020202020204" pitchFamily="34" charset="0"/>
                <a:ea typeface="楷体"/>
                <a:cs typeface="+mn-cs"/>
              </a:rPr>
              <a:t>PART  </a:t>
            </a:r>
            <a:r>
              <a:rPr lang="en-US" altLang="zh-CN" sz="7200" b="1">
                <a:solidFill>
                  <a:prstClr val="black"/>
                </a:solidFill>
                <a:latin typeface="Century Gothic" panose="020B0502020202020204" pitchFamily="34" charset="0"/>
                <a:ea typeface="楷体"/>
              </a:rPr>
              <a:t>TWO</a:t>
            </a:r>
            <a:endParaRPr kumimoji="0" lang="zh-CN" altLang="en-US" sz="7200" b="1" i="0" u="none" strike="noStrike" kern="1200" cap="none" spc="0" normalizeH="0" baseline="0" noProof="0">
              <a:ln>
                <a:noFill/>
              </a:ln>
              <a:solidFill>
                <a:prstClr val="black"/>
              </a:solidFill>
              <a:effectLst/>
              <a:uLnTx/>
              <a:uFillTx/>
              <a:latin typeface="Century Gothic" panose="020B0502020202020204" pitchFamily="34" charset="0"/>
              <a:ea typeface="楷体"/>
              <a:cs typeface="+mn-cs"/>
            </a:endParaRPr>
          </a:p>
        </p:txBody>
      </p:sp>
      <p:sp>
        <p:nvSpPr>
          <p:cNvPr id="3" name="文本框 2">
            <a:extLst>
              <a:ext uri="{FF2B5EF4-FFF2-40B4-BE49-F238E27FC236}">
                <a16:creationId xmlns:a16="http://schemas.microsoft.com/office/drawing/2014/main" id="{832B6AC9-73A3-48E9-A521-D5562F6DD41F}"/>
              </a:ext>
            </a:extLst>
          </p:cNvPr>
          <p:cNvSpPr txBox="1"/>
          <p:nvPr/>
        </p:nvSpPr>
        <p:spPr>
          <a:xfrm>
            <a:off x="2494626" y="3009531"/>
            <a:ext cx="123399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rPr>
              <a:t>02</a:t>
            </a:r>
            <a:endParaRPr kumimoji="0" lang="zh-CN" altLang="en-US" sz="6600" b="1" i="0" u="none" strike="noStrike" kern="1200" cap="none" spc="0" normalizeH="0" baseline="0" noProof="0">
              <a:ln>
                <a:noFill/>
              </a:ln>
              <a:solidFill>
                <a:prstClr val="white"/>
              </a:solidFill>
              <a:effectLst/>
              <a:uLnTx/>
              <a:uFillTx/>
              <a:latin typeface="Century Gothic" panose="020B0502020202020204" pitchFamily="34" charset="0"/>
              <a:ea typeface="楷体"/>
              <a:cs typeface="+mn-cs"/>
            </a:endParaRPr>
          </a:p>
        </p:txBody>
      </p:sp>
      <p:sp>
        <p:nvSpPr>
          <p:cNvPr id="13" name="文本框 12">
            <a:extLst>
              <a:ext uri="{FF2B5EF4-FFF2-40B4-BE49-F238E27FC236}">
                <a16:creationId xmlns:a16="http://schemas.microsoft.com/office/drawing/2014/main" id="{70CDCACE-9F4A-45D0-882D-280A71870081}"/>
              </a:ext>
            </a:extLst>
          </p:cNvPr>
          <p:cNvSpPr txBox="1"/>
          <p:nvPr/>
        </p:nvSpPr>
        <p:spPr>
          <a:xfrm>
            <a:off x="6994997" y="3429000"/>
            <a:ext cx="4434213" cy="1015663"/>
          </a:xfrm>
          <a:prstGeom prst="rect">
            <a:avLst/>
          </a:prstGeom>
          <a:noFill/>
        </p:spPr>
        <p:txBody>
          <a:bodyPr wrap="square" rtlCol="0">
            <a:spAutoFit/>
          </a:bodyPr>
          <a:lstStyle/>
          <a:p>
            <a:pPr algn="ctr"/>
            <a:r>
              <a:rPr lang="zh-CN" altLang="en-US" sz="6000" b="1" dirty="0">
                <a:latin typeface="微软雅黑 Light" panose="020B0502040204020203" pitchFamily="34" charset="-122"/>
                <a:ea typeface="微软雅黑 Light" panose="020B0502040204020203" pitchFamily="34" charset="-122"/>
              </a:rPr>
              <a:t>当前的形势</a:t>
            </a:r>
          </a:p>
        </p:txBody>
      </p:sp>
    </p:spTree>
    <p:extLst>
      <p:ext uri="{BB962C8B-B14F-4D97-AF65-F5344CB8AC3E}">
        <p14:creationId xmlns:p14="http://schemas.microsoft.com/office/powerpoint/2010/main" val="1222959183"/>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CA5BE436-872D-4241-A9EC-5C7F84F989DE}"/>
              </a:ext>
            </a:extLst>
          </p:cNvPr>
          <p:cNvSpPr/>
          <p:nvPr/>
        </p:nvSpPr>
        <p:spPr>
          <a:xfrm>
            <a:off x="273286"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428730" y="7215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pic>
        <p:nvPicPr>
          <p:cNvPr id="38" name="图片 37">
            <a:extLst>
              <a:ext uri="{FF2B5EF4-FFF2-40B4-BE49-F238E27FC236}">
                <a16:creationId xmlns:a16="http://schemas.microsoft.com/office/drawing/2014/main" id="{2E609983-9187-49AB-9480-EC41BEC88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856" y="1715700"/>
            <a:ext cx="5778487" cy="3856512"/>
          </a:xfrm>
          <a:prstGeom prst="rect">
            <a:avLst/>
          </a:prstGeom>
        </p:spPr>
      </p:pic>
      <p:sp>
        <p:nvSpPr>
          <p:cNvPr id="44" name="矩形 43">
            <a:extLst>
              <a:ext uri="{FF2B5EF4-FFF2-40B4-BE49-F238E27FC236}">
                <a16:creationId xmlns:a16="http://schemas.microsoft.com/office/drawing/2014/main" id="{4B91EF82-3485-4CD4-9ABE-52A17E39F7D2}"/>
              </a:ext>
            </a:extLst>
          </p:cNvPr>
          <p:cNvSpPr/>
          <p:nvPr/>
        </p:nvSpPr>
        <p:spPr>
          <a:xfrm>
            <a:off x="6416777" y="2817352"/>
            <a:ext cx="648929" cy="2035277"/>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5" name="TextBox 27">
            <a:extLst>
              <a:ext uri="{FF2B5EF4-FFF2-40B4-BE49-F238E27FC236}">
                <a16:creationId xmlns:a16="http://schemas.microsoft.com/office/drawing/2014/main" id="{D5D3111B-BAF0-4EC4-96FC-91C651642742}"/>
              </a:ext>
            </a:extLst>
          </p:cNvPr>
          <p:cNvSpPr txBox="1"/>
          <p:nvPr/>
        </p:nvSpPr>
        <p:spPr>
          <a:xfrm>
            <a:off x="7419082" y="1715700"/>
            <a:ext cx="3971548" cy="1754326"/>
          </a:xfrm>
          <a:prstGeom prst="rect">
            <a:avLst/>
          </a:prstGeom>
          <a:noFill/>
        </p:spPr>
        <p:txBody>
          <a:bodyPr wrap="square" rtlCol="0">
            <a:spAutoFit/>
          </a:bodyPr>
          <a:lstStyle/>
          <a:p>
            <a:r>
              <a:rPr lang="zh-CN" altLang="zh-CN" dirty="0"/>
              <a:t>基于</a:t>
            </a:r>
            <a:r>
              <a:rPr lang="en-US" altLang="zh-CN" dirty="0"/>
              <a:t>web</a:t>
            </a:r>
            <a:r>
              <a:rPr lang="zh-CN" altLang="zh-CN" dirty="0"/>
              <a:t>的项目任务及团队协作管理套件，已日渐成为项目管理的常用帮手。其软件的成熟度，已完全可以同时协调和管理数以百计的项目和团队成员，大大提高了项目管理的高效性，已成为项目管理无纸化办公的大趋势。</a:t>
            </a:r>
          </a:p>
        </p:txBody>
      </p:sp>
      <p:sp>
        <p:nvSpPr>
          <p:cNvPr id="52" name="TextBox 27">
            <a:extLst>
              <a:ext uri="{FF2B5EF4-FFF2-40B4-BE49-F238E27FC236}">
                <a16:creationId xmlns:a16="http://schemas.microsoft.com/office/drawing/2014/main" id="{9CB8F9AF-62EB-4F57-8D7D-5EEF57EA96EE}"/>
              </a:ext>
            </a:extLst>
          </p:cNvPr>
          <p:cNvSpPr txBox="1"/>
          <p:nvPr/>
        </p:nvSpPr>
        <p:spPr>
          <a:xfrm>
            <a:off x="7457182" y="3834990"/>
            <a:ext cx="3971548" cy="1477328"/>
          </a:xfrm>
          <a:prstGeom prst="rect">
            <a:avLst/>
          </a:prstGeom>
          <a:noFill/>
        </p:spPr>
        <p:txBody>
          <a:bodyPr wrap="square" rtlCol="0">
            <a:spAutoFit/>
          </a:bodyPr>
          <a:lstStyle/>
          <a:p>
            <a:r>
              <a:rPr lang="zh-CN" altLang="zh-CN" dirty="0"/>
              <a:t>现在国内外的在线项目管理软件数量较多，同质化严重。这类软件采取的收费方案不尽相同，但大多数都通过“一定人数以下</a:t>
            </a:r>
            <a:r>
              <a:rPr lang="en-US" altLang="zh-CN" dirty="0"/>
              <a:t>/</a:t>
            </a:r>
            <a:r>
              <a:rPr lang="zh-CN" altLang="zh-CN" dirty="0"/>
              <a:t>一定时间以内的免费使用”的方案来吸引新顾客。</a:t>
            </a:r>
          </a:p>
        </p:txBody>
      </p:sp>
    </p:spTree>
    <p:extLst>
      <p:ext uri="{BB962C8B-B14F-4D97-AF65-F5344CB8AC3E}">
        <p14:creationId xmlns:p14="http://schemas.microsoft.com/office/powerpoint/2010/main" val="1000029838"/>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E30533FC-47CC-499B-8569-CE2DD2FD0349}"/>
              </a:ext>
            </a:extLst>
          </p:cNvPr>
          <p:cNvSpPr/>
          <p:nvPr/>
        </p:nvSpPr>
        <p:spPr>
          <a:xfrm>
            <a:off x="292950"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5" name="矩形 4">
            <a:extLst>
              <a:ext uri="{FF2B5EF4-FFF2-40B4-BE49-F238E27FC236}">
                <a16:creationId xmlns:a16="http://schemas.microsoft.com/office/drawing/2014/main" id="{ED4D435E-B0FF-42DC-9F22-7B13C4F4C8B9}"/>
              </a:ext>
            </a:extLst>
          </p:cNvPr>
          <p:cNvSpPr/>
          <p:nvPr/>
        </p:nvSpPr>
        <p:spPr>
          <a:xfrm>
            <a:off x="1965043" y="1613527"/>
            <a:ext cx="3140357" cy="3742982"/>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8960A4B-B5DA-4D36-B906-AA952ABAC391}"/>
              </a:ext>
            </a:extLst>
          </p:cNvPr>
          <p:cNvSpPr/>
          <p:nvPr/>
        </p:nvSpPr>
        <p:spPr>
          <a:xfrm>
            <a:off x="1638300" y="1915251"/>
            <a:ext cx="3140357" cy="397669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1B8E1EE7-00C1-4128-8109-61C8771D44B0}"/>
              </a:ext>
            </a:extLst>
          </p:cNvPr>
          <p:cNvSpPr txBox="1"/>
          <p:nvPr/>
        </p:nvSpPr>
        <p:spPr>
          <a:xfrm>
            <a:off x="5542550" y="2106290"/>
            <a:ext cx="5217308" cy="3170099"/>
          </a:xfrm>
          <a:prstGeom prst="rect">
            <a:avLst/>
          </a:prstGeom>
          <a:noFill/>
        </p:spPr>
        <p:txBody>
          <a:bodyPr wrap="square" rtlCol="0">
            <a:spAutoFit/>
          </a:bodyPr>
          <a:lstStyle/>
          <a:p>
            <a:pPr lvl="0"/>
            <a:r>
              <a:rPr lang="en-US" altLang="zh-CN" sz="2000" dirty="0"/>
              <a:t>Tower</a:t>
            </a:r>
            <a:r>
              <a:rPr lang="zh-CN" altLang="zh-CN" sz="2000" dirty="0"/>
              <a:t>是基于项目进行工作管理，使用时可以灵活定义项目的颗粒度以灵活使用；除此之外，顶层模块还有动态、日历、周报、团队、我自己。产品易上手，轻量级，适配多平台，功能基本够用，价格较低是其亮点。但缺点同样明显：国内服务器、任务分配不灵活、无甘特图进度管理、无法胜任大型项目。</a:t>
            </a:r>
          </a:p>
          <a:p>
            <a:r>
              <a:rPr lang="zh-CN" altLang="zh-CN" sz="2000" dirty="0"/>
              <a:t>尽管这款产品被认为是模仿</a:t>
            </a:r>
            <a:r>
              <a:rPr lang="en-US" altLang="zh-CN" sz="2000" dirty="0"/>
              <a:t>Basecamp</a:t>
            </a:r>
            <a:r>
              <a:rPr lang="zh-CN" altLang="zh-CN" sz="2000" dirty="0"/>
              <a:t>（界面、风格设计上），但这款产品在面对小规模团队</a:t>
            </a:r>
            <a:r>
              <a:rPr lang="en-US" altLang="zh-CN" sz="2000" dirty="0"/>
              <a:t>/</a:t>
            </a:r>
            <a:r>
              <a:rPr lang="zh-CN" altLang="zh-CN" sz="2000" dirty="0"/>
              <a:t>项目时是一个性价比较高的选择。</a:t>
            </a:r>
          </a:p>
        </p:txBody>
      </p:sp>
      <p:pic>
        <p:nvPicPr>
          <p:cNvPr id="2" name="图片 1">
            <a:extLst>
              <a:ext uri="{FF2B5EF4-FFF2-40B4-BE49-F238E27FC236}">
                <a16:creationId xmlns:a16="http://schemas.microsoft.com/office/drawing/2014/main" id="{B4514AD1-47DB-4697-88EE-1A0FFA5877E4}"/>
              </a:ext>
            </a:extLst>
          </p:cNvPr>
          <p:cNvPicPr>
            <a:picLocks noChangeAspect="1"/>
          </p:cNvPicPr>
          <p:nvPr/>
        </p:nvPicPr>
        <p:blipFill>
          <a:blip r:embed="rId5"/>
          <a:stretch>
            <a:fillRect/>
          </a:stretch>
        </p:blipFill>
        <p:spPr>
          <a:xfrm>
            <a:off x="5542550" y="672583"/>
            <a:ext cx="1914880" cy="612134"/>
          </a:xfrm>
          <a:prstGeom prst="rect">
            <a:avLst/>
          </a:prstGeom>
        </p:spPr>
      </p:pic>
    </p:spTree>
    <p:extLst>
      <p:ext uri="{BB962C8B-B14F-4D97-AF65-F5344CB8AC3E}">
        <p14:creationId xmlns:p14="http://schemas.microsoft.com/office/powerpoint/2010/main" val="2548515749"/>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31"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90"/>
                                          </p:val>
                                        </p:tav>
                                        <p:tav tm="100000">
                                          <p:val>
                                            <p:fltVal val="0"/>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E30533FC-47CC-499B-8569-CE2DD2FD0349}"/>
              </a:ext>
            </a:extLst>
          </p:cNvPr>
          <p:cNvSpPr/>
          <p:nvPr/>
        </p:nvSpPr>
        <p:spPr>
          <a:xfrm>
            <a:off x="292950" y="258395"/>
            <a:ext cx="11645428" cy="6341210"/>
          </a:xfrm>
          <a:prstGeom prst="roundRect">
            <a:avLst>
              <a:gd name="adj" fmla="val 30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3" name="组合 12">
            <a:extLst>
              <a:ext uri="{FF2B5EF4-FFF2-40B4-BE49-F238E27FC236}">
                <a16:creationId xmlns:a16="http://schemas.microsoft.com/office/drawing/2014/main" id="{F0B46F31-3C04-47BF-9E97-61798AA4D5CB}"/>
              </a:ext>
            </a:extLst>
          </p:cNvPr>
          <p:cNvGrpSpPr/>
          <p:nvPr/>
        </p:nvGrpSpPr>
        <p:grpSpPr>
          <a:xfrm>
            <a:off x="11390630" y="734252"/>
            <a:ext cx="230361" cy="979662"/>
            <a:chOff x="21850" y="1126"/>
            <a:chExt cx="732" cy="3113"/>
          </a:xfrm>
        </p:grpSpPr>
        <p:pic>
          <p:nvPicPr>
            <p:cNvPr id="14" name="图片 13" descr="adventure-aerial-aerial-view-933137">
              <a:extLst>
                <a:ext uri="{FF2B5EF4-FFF2-40B4-BE49-F238E27FC236}">
                  <a16:creationId xmlns:a16="http://schemas.microsoft.com/office/drawing/2014/main" id="{D15A482B-3454-4691-814D-3CB4F6189A0C}"/>
                </a:ext>
              </a:extLst>
            </p:cNvPr>
            <p:cNvPicPr>
              <a:picLocks noChangeAspect="1"/>
            </p:cNvPicPr>
            <p:nvPr/>
          </p:nvPicPr>
          <p:blipFill>
            <a:blip r:embed="rId3"/>
            <a:srcRect b="22602"/>
            <a:stretch>
              <a:fillRect/>
            </a:stretch>
          </p:blipFill>
          <p:spPr>
            <a:xfrm>
              <a:off x="21850" y="1126"/>
              <a:ext cx="680" cy="675"/>
            </a:xfrm>
            <a:prstGeom prst="ellipse">
              <a:avLst/>
            </a:prstGeom>
          </p:spPr>
        </p:pic>
        <p:pic>
          <p:nvPicPr>
            <p:cNvPr id="16" name="图片 15" descr="adventure-aerial-aerial-view-933137">
              <a:extLst>
                <a:ext uri="{FF2B5EF4-FFF2-40B4-BE49-F238E27FC236}">
                  <a16:creationId xmlns:a16="http://schemas.microsoft.com/office/drawing/2014/main" id="{FB6DDEB3-189E-430F-A7B9-F4AC924C2EE8}"/>
                </a:ext>
              </a:extLst>
            </p:cNvPr>
            <p:cNvPicPr>
              <a:picLocks noChangeAspect="1"/>
            </p:cNvPicPr>
            <p:nvPr/>
          </p:nvPicPr>
          <p:blipFill>
            <a:blip r:embed="rId3"/>
            <a:srcRect b="22602"/>
            <a:stretch>
              <a:fillRect/>
            </a:stretch>
          </p:blipFill>
          <p:spPr>
            <a:xfrm>
              <a:off x="21850" y="2345"/>
              <a:ext cx="680" cy="675"/>
            </a:xfrm>
            <a:prstGeom prst="ellipse">
              <a:avLst/>
            </a:prstGeom>
          </p:spPr>
        </p:pic>
        <p:pic>
          <p:nvPicPr>
            <p:cNvPr id="22" name="图片 21" descr="adventure-aerial-aerial-view-933137">
              <a:extLst>
                <a:ext uri="{FF2B5EF4-FFF2-40B4-BE49-F238E27FC236}">
                  <a16:creationId xmlns:a16="http://schemas.microsoft.com/office/drawing/2014/main" id="{AAFEC734-2A28-4CA3-AB81-9C7689D600E2}"/>
                </a:ext>
              </a:extLst>
            </p:cNvPr>
            <p:cNvPicPr>
              <a:picLocks noChangeAspect="1"/>
            </p:cNvPicPr>
            <p:nvPr/>
          </p:nvPicPr>
          <p:blipFill>
            <a:blip r:embed="rId3"/>
            <a:srcRect b="22602"/>
            <a:stretch>
              <a:fillRect/>
            </a:stretch>
          </p:blipFill>
          <p:spPr>
            <a:xfrm>
              <a:off x="21902" y="3564"/>
              <a:ext cx="680" cy="675"/>
            </a:xfrm>
            <a:prstGeom prst="ellipse">
              <a:avLst/>
            </a:prstGeom>
          </p:spPr>
        </p:pic>
      </p:grpSp>
      <p:grpSp>
        <p:nvGrpSpPr>
          <p:cNvPr id="29" name="组合 28">
            <a:extLst>
              <a:ext uri="{FF2B5EF4-FFF2-40B4-BE49-F238E27FC236}">
                <a16:creationId xmlns:a16="http://schemas.microsoft.com/office/drawing/2014/main" id="{A0FF1107-CB74-4F98-8CDC-EEEACBE53E16}"/>
              </a:ext>
            </a:extLst>
          </p:cNvPr>
          <p:cNvGrpSpPr/>
          <p:nvPr/>
        </p:nvGrpSpPr>
        <p:grpSpPr>
          <a:xfrm>
            <a:off x="555349" y="5295900"/>
            <a:ext cx="222808" cy="979662"/>
            <a:chOff x="21822" y="1126"/>
            <a:chExt cx="708" cy="3113"/>
          </a:xfrm>
        </p:grpSpPr>
        <p:pic>
          <p:nvPicPr>
            <p:cNvPr id="30" name="图片 29" descr="adventure-aerial-aerial-view-933137">
              <a:extLst>
                <a:ext uri="{FF2B5EF4-FFF2-40B4-BE49-F238E27FC236}">
                  <a16:creationId xmlns:a16="http://schemas.microsoft.com/office/drawing/2014/main" id="{31DD198F-543B-4318-8F80-7013EDC56ED2}"/>
                </a:ext>
              </a:extLst>
            </p:cNvPr>
            <p:cNvPicPr>
              <a:picLocks noChangeAspect="1"/>
            </p:cNvPicPr>
            <p:nvPr/>
          </p:nvPicPr>
          <p:blipFill>
            <a:blip r:embed="rId3"/>
            <a:srcRect b="22602"/>
            <a:stretch>
              <a:fillRect/>
            </a:stretch>
          </p:blipFill>
          <p:spPr>
            <a:xfrm>
              <a:off x="21850" y="1126"/>
              <a:ext cx="680" cy="675"/>
            </a:xfrm>
            <a:prstGeom prst="ellipse">
              <a:avLst/>
            </a:prstGeom>
            <a:solidFill>
              <a:schemeClr val="tx1"/>
            </a:solidFill>
          </p:spPr>
        </p:pic>
        <p:pic>
          <p:nvPicPr>
            <p:cNvPr id="31" name="图片 30" descr="adventure-aerial-aerial-view-933137">
              <a:extLst>
                <a:ext uri="{FF2B5EF4-FFF2-40B4-BE49-F238E27FC236}">
                  <a16:creationId xmlns:a16="http://schemas.microsoft.com/office/drawing/2014/main" id="{C244B5FA-186B-4C37-899F-3480703D3033}"/>
                </a:ext>
              </a:extLst>
            </p:cNvPr>
            <p:cNvPicPr>
              <a:picLocks noChangeAspect="1"/>
            </p:cNvPicPr>
            <p:nvPr/>
          </p:nvPicPr>
          <p:blipFill>
            <a:blip r:embed="rId3"/>
            <a:srcRect b="22602"/>
            <a:stretch>
              <a:fillRect/>
            </a:stretch>
          </p:blipFill>
          <p:spPr>
            <a:xfrm>
              <a:off x="21850" y="2345"/>
              <a:ext cx="680" cy="675"/>
            </a:xfrm>
            <a:prstGeom prst="ellipse">
              <a:avLst/>
            </a:prstGeom>
            <a:solidFill>
              <a:schemeClr val="tx1"/>
            </a:solidFill>
          </p:spPr>
        </p:pic>
        <p:pic>
          <p:nvPicPr>
            <p:cNvPr id="32" name="图片 31" descr="adventure-aerial-aerial-view-933137">
              <a:extLst>
                <a:ext uri="{FF2B5EF4-FFF2-40B4-BE49-F238E27FC236}">
                  <a16:creationId xmlns:a16="http://schemas.microsoft.com/office/drawing/2014/main" id="{9DE0087B-BC2C-45C5-83C9-5FCBC3EDFD0C}"/>
                </a:ext>
              </a:extLst>
            </p:cNvPr>
            <p:cNvPicPr>
              <a:picLocks noChangeAspect="1"/>
            </p:cNvPicPr>
            <p:nvPr/>
          </p:nvPicPr>
          <p:blipFill>
            <a:blip r:embed="rId3"/>
            <a:srcRect b="22602"/>
            <a:stretch>
              <a:fillRect/>
            </a:stretch>
          </p:blipFill>
          <p:spPr>
            <a:xfrm>
              <a:off x="21822" y="3564"/>
              <a:ext cx="680" cy="675"/>
            </a:xfrm>
            <a:prstGeom prst="ellipse">
              <a:avLst/>
            </a:prstGeom>
            <a:solidFill>
              <a:schemeClr val="tx1"/>
            </a:solidFill>
          </p:spPr>
        </p:pic>
      </p:grpSp>
      <p:sp>
        <p:nvSpPr>
          <p:cNvPr id="5" name="矩形 4">
            <a:extLst>
              <a:ext uri="{FF2B5EF4-FFF2-40B4-BE49-F238E27FC236}">
                <a16:creationId xmlns:a16="http://schemas.microsoft.com/office/drawing/2014/main" id="{ED4D435E-B0FF-42DC-9F22-7B13C4F4C8B9}"/>
              </a:ext>
            </a:extLst>
          </p:cNvPr>
          <p:cNvSpPr/>
          <p:nvPr/>
        </p:nvSpPr>
        <p:spPr>
          <a:xfrm>
            <a:off x="1965043" y="1613527"/>
            <a:ext cx="3140357" cy="3742982"/>
          </a:xfrm>
          <a:prstGeom prst="rect">
            <a:avLst/>
          </a:prstGeom>
          <a:solidFill>
            <a:srgbClr val="0E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8960A4B-B5DA-4D36-B906-AA952ABAC391}"/>
              </a:ext>
            </a:extLst>
          </p:cNvPr>
          <p:cNvSpPr/>
          <p:nvPr/>
        </p:nvSpPr>
        <p:spPr>
          <a:xfrm>
            <a:off x="1638300" y="1915251"/>
            <a:ext cx="3140357" cy="397669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1B8E1EE7-00C1-4128-8109-61C8771D44B0}"/>
              </a:ext>
            </a:extLst>
          </p:cNvPr>
          <p:cNvSpPr txBox="1"/>
          <p:nvPr/>
        </p:nvSpPr>
        <p:spPr>
          <a:xfrm>
            <a:off x="5542550" y="2106290"/>
            <a:ext cx="5217308" cy="2031325"/>
          </a:xfrm>
          <a:prstGeom prst="rect">
            <a:avLst/>
          </a:prstGeom>
          <a:noFill/>
        </p:spPr>
        <p:txBody>
          <a:bodyPr wrap="square" rtlCol="0">
            <a:spAutoFit/>
          </a:bodyPr>
          <a:lstStyle/>
          <a:p>
            <a:pPr lvl="0"/>
            <a:r>
              <a:rPr lang="zh-CN" altLang="zh-CN" dirty="0"/>
              <a:t>这是一款开源软件，原版免费。拥有里程碑版本跟踪、每个项目可以配置独立的</a:t>
            </a:r>
            <a:r>
              <a:rPr lang="en-US" altLang="zh-CN" dirty="0"/>
              <a:t> Wiki </a:t>
            </a:r>
            <a:r>
              <a:rPr lang="zh-CN" altLang="zh-CN" dirty="0"/>
              <a:t>和论坛模块，支持多版本控制系统及数据库等优点，可拓展性极高。而且软件部署到本地服务器，有安全保障。但缺点就是界面比较简陋，需要一定时间进行学习，原版对于汉语兼容性较差，但有公司出售对</a:t>
            </a:r>
            <a:r>
              <a:rPr lang="en-US" altLang="zh-CN" dirty="0"/>
              <a:t>Redmine</a:t>
            </a:r>
            <a:r>
              <a:rPr lang="zh-CN" altLang="zh-CN" dirty="0"/>
              <a:t>的</a:t>
            </a:r>
            <a:r>
              <a:rPr lang="en-US" altLang="zh-CN" u="sng" dirty="0" err="1">
                <a:hlinkClick r:id="rId5"/>
              </a:rPr>
              <a:t>专业汉化版</a:t>
            </a:r>
            <a:r>
              <a:rPr lang="zh-CN" altLang="zh-CN" dirty="0"/>
              <a:t>。</a:t>
            </a:r>
          </a:p>
        </p:txBody>
      </p:sp>
      <p:pic>
        <p:nvPicPr>
          <p:cNvPr id="6" name="图片 5">
            <a:extLst>
              <a:ext uri="{FF2B5EF4-FFF2-40B4-BE49-F238E27FC236}">
                <a16:creationId xmlns:a16="http://schemas.microsoft.com/office/drawing/2014/main" id="{5BEB583C-EACE-4898-9794-28014A20E20D}"/>
              </a:ext>
            </a:extLst>
          </p:cNvPr>
          <p:cNvPicPr>
            <a:picLocks noChangeAspect="1"/>
          </p:cNvPicPr>
          <p:nvPr/>
        </p:nvPicPr>
        <p:blipFill>
          <a:blip r:embed="rId6"/>
          <a:stretch>
            <a:fillRect/>
          </a:stretch>
        </p:blipFill>
        <p:spPr>
          <a:xfrm>
            <a:off x="4030041" y="454882"/>
            <a:ext cx="4858428" cy="962159"/>
          </a:xfrm>
          <a:prstGeom prst="rect">
            <a:avLst/>
          </a:prstGeom>
        </p:spPr>
      </p:pic>
    </p:spTree>
    <p:extLst>
      <p:ext uri="{BB962C8B-B14F-4D97-AF65-F5344CB8AC3E}">
        <p14:creationId xmlns:p14="http://schemas.microsoft.com/office/powerpoint/2010/main" val="1060722507"/>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3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anim calcmode="lin" valueType="num">
                                      <p:cBhvr>
                                        <p:cTn id="34" dur="1000" fill="hold"/>
                                        <p:tgtEl>
                                          <p:spTgt spid="6"/>
                                        </p:tgtEl>
                                        <p:attrNameLst>
                                          <p:attrName>style.rotation</p:attrName>
                                        </p:attrNameLst>
                                      </p:cBhvr>
                                      <p:tavLst>
                                        <p:tav tm="0">
                                          <p:val>
                                            <p:fltVal val="90"/>
                                          </p:val>
                                        </p:tav>
                                        <p:tav tm="100000">
                                          <p:val>
                                            <p:fltVal val="0"/>
                                          </p:val>
                                        </p:tav>
                                      </p:tavLst>
                                    </p:anim>
                                    <p:animEffect transition="in" filter="fade">
                                      <p:cBhvr>
                                        <p:cTn id="3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清新画册PPT模板"/>
</p:tagLst>
</file>

<file path=ppt/theme/theme1.xml><?xml version="1.0" encoding="utf-8"?>
<a:theme xmlns:a="http://schemas.openxmlformats.org/drawingml/2006/main" name="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fxb423my">
      <a:majorFont>
        <a:latin typeface="Arial"/>
        <a:ea typeface="楷体"/>
        <a:cs typeface=""/>
      </a:majorFont>
      <a:minorFont>
        <a:latin typeface="Arial"/>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1453</Words>
  <Application>Microsoft Office PowerPoint</Application>
  <PresentationFormat>宽屏</PresentationFormat>
  <Paragraphs>219</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楷体</vt:lpstr>
      <vt:lpstr>微软雅黑 Light</vt:lpstr>
      <vt:lpstr>Arial</vt:lpstr>
      <vt:lpstr>Bodoni MT Black</vt:lpstr>
      <vt:lpstr>Calibri</vt:lpstr>
      <vt:lpstr>Century Gothic</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清新画册PPT模板</dc:title>
  <dc:creator>007</dc:creator>
  <cp:lastModifiedBy>Zhang Qi</cp:lastModifiedBy>
  <cp:revision>157</cp:revision>
  <dcterms:created xsi:type="dcterms:W3CDTF">2018-11-11T17:01:36Z</dcterms:created>
  <dcterms:modified xsi:type="dcterms:W3CDTF">2020-05-27T03:55:58Z</dcterms:modified>
</cp:coreProperties>
</file>